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47"/>
  </p:notesMasterIdLst>
  <p:sldIdLst>
    <p:sldId id="256" r:id="rId5"/>
    <p:sldId id="284" r:id="rId6"/>
    <p:sldId id="322" r:id="rId7"/>
    <p:sldId id="270" r:id="rId8"/>
    <p:sldId id="263" r:id="rId9"/>
    <p:sldId id="273" r:id="rId10"/>
    <p:sldId id="272" r:id="rId11"/>
    <p:sldId id="276" r:id="rId12"/>
    <p:sldId id="264" r:id="rId13"/>
    <p:sldId id="278" r:id="rId14"/>
    <p:sldId id="279" r:id="rId15"/>
    <p:sldId id="283" r:id="rId16"/>
    <p:sldId id="286" r:id="rId17"/>
    <p:sldId id="287" r:id="rId18"/>
    <p:sldId id="288" r:id="rId19"/>
    <p:sldId id="289" r:id="rId20"/>
    <p:sldId id="290" r:id="rId21"/>
    <p:sldId id="291" r:id="rId22"/>
    <p:sldId id="292" r:id="rId23"/>
    <p:sldId id="295" r:id="rId24"/>
    <p:sldId id="296" r:id="rId25"/>
    <p:sldId id="298" r:id="rId26"/>
    <p:sldId id="297" r:id="rId27"/>
    <p:sldId id="282" r:id="rId28"/>
    <p:sldId id="320" r:id="rId29"/>
    <p:sldId id="321"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8" r:id="rId45"/>
    <p:sldId id="31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5" autoAdjust="0"/>
    <p:restoredTop sz="94660"/>
  </p:normalViewPr>
  <p:slideViewPr>
    <p:cSldViewPr snapToGrid="0" showGuides="1">
      <p:cViewPr varScale="1">
        <p:scale>
          <a:sx n="46" d="100"/>
          <a:sy n="46" d="100"/>
        </p:scale>
        <p:origin x="38" y="408"/>
      </p:cViewPr>
      <p:guideLst>
        <p:guide orient="horz" pos="2160"/>
        <p:guide pos="3840"/>
      </p:guideLst>
    </p:cSldViewPr>
  </p:slideViewPr>
  <p:notesTextViewPr>
    <p:cViewPr>
      <p:scale>
        <a:sx n="1" d="1"/>
        <a:sy n="1" d="1"/>
      </p:scale>
      <p:origin x="0" y="0"/>
    </p:cViewPr>
  </p:notesTextViewPr>
  <p:sorterViewPr>
    <p:cViewPr>
      <p:scale>
        <a:sx n="70" d="100"/>
        <a:sy n="70" d="100"/>
      </p:scale>
      <p:origin x="0" y="-100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86B90-95AE-457C-AC6B-D449579CBCA5}" type="datetimeFigureOut">
              <a:rPr lang="en-US" smtClean="0"/>
              <a:t>10/6/2016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3E5BB-6876-4CBF-86F8-B93357071965}" type="slidenum">
              <a:rPr lang="en-US" smtClean="0"/>
              <a:t>‹#›</a:t>
            </a:fld>
            <a:endParaRPr lang="en-US"/>
          </a:p>
        </p:txBody>
      </p:sp>
    </p:spTree>
    <p:extLst>
      <p:ext uri="{BB962C8B-B14F-4D97-AF65-F5344CB8AC3E}">
        <p14:creationId xmlns:p14="http://schemas.microsoft.com/office/powerpoint/2010/main" val="285573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47941B-2447-4E39-BF96-255BA5D87931}" type="slidenum">
              <a:rPr lang="en-US" smtClean="0">
                <a:solidFill>
                  <a:srgbClr val="000000"/>
                </a:solidFill>
              </a:rPr>
              <a:pPr eaLnBrk="1" hangingPunct="1"/>
              <a:t>4</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354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B1359-AC7C-4C6D-9752-48672EC74CD6}" type="slidenum">
              <a:rPr lang="en-US" smtClean="0"/>
              <a:t>34</a:t>
            </a:fld>
            <a:endParaRPr lang="en-US"/>
          </a:p>
        </p:txBody>
      </p:sp>
    </p:spTree>
    <p:extLst>
      <p:ext uri="{BB962C8B-B14F-4D97-AF65-F5344CB8AC3E}">
        <p14:creationId xmlns:p14="http://schemas.microsoft.com/office/powerpoint/2010/main" val="410373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3FFEE-EF11-42EC-BE77-5A77A211B5EC}"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D8747-6DA0-4F6E-ADE2-31972245DA60}" type="slidenum">
              <a:rPr lang="en-US" smtClean="0"/>
              <a:t>‹#›</a:t>
            </a:fld>
            <a:endParaRPr lang="en-US"/>
          </a:p>
        </p:txBody>
      </p:sp>
    </p:spTree>
    <p:extLst>
      <p:ext uri="{BB962C8B-B14F-4D97-AF65-F5344CB8AC3E}">
        <p14:creationId xmlns:p14="http://schemas.microsoft.com/office/powerpoint/2010/main" val="148909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3FFEE-EF11-42EC-BE77-5A77A211B5EC}"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D8747-6DA0-4F6E-ADE2-31972245DA60}" type="slidenum">
              <a:rPr lang="en-US" smtClean="0"/>
              <a:t>‹#›</a:t>
            </a:fld>
            <a:endParaRPr lang="en-US"/>
          </a:p>
        </p:txBody>
      </p:sp>
    </p:spTree>
    <p:extLst>
      <p:ext uri="{BB962C8B-B14F-4D97-AF65-F5344CB8AC3E}">
        <p14:creationId xmlns:p14="http://schemas.microsoft.com/office/powerpoint/2010/main" val="169182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3FFEE-EF11-42EC-BE77-5A77A211B5EC}"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D8747-6DA0-4F6E-ADE2-31972245DA60}" type="slidenum">
              <a:rPr lang="en-US" smtClean="0"/>
              <a:t>‹#›</a:t>
            </a:fld>
            <a:endParaRPr lang="en-US"/>
          </a:p>
        </p:txBody>
      </p:sp>
    </p:spTree>
    <p:extLst>
      <p:ext uri="{BB962C8B-B14F-4D97-AF65-F5344CB8AC3E}">
        <p14:creationId xmlns:p14="http://schemas.microsoft.com/office/powerpoint/2010/main" val="2902201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57EC3D-610D-449E-B2AB-B34A6514199A}" type="slidenum">
              <a:rPr lang="en-US" altLang="en-US"/>
              <a:pPr>
                <a:defRPr/>
              </a:pPr>
              <a:t>‹#›</a:t>
            </a:fld>
            <a:endParaRPr lang="en-US" altLang="en-US"/>
          </a:p>
        </p:txBody>
      </p:sp>
    </p:spTree>
    <p:extLst>
      <p:ext uri="{BB962C8B-B14F-4D97-AF65-F5344CB8AC3E}">
        <p14:creationId xmlns:p14="http://schemas.microsoft.com/office/powerpoint/2010/main" val="1199567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07E4FC-CBFA-424D-B2E4-EBA779881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83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9C7323-7BE4-4BCC-8220-809209196E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0568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44B276-D4D1-4369-92BD-814B8D9D49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0928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2E4A01-E553-4A0A-9B16-74EBFCC194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5754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68DDFE-B821-4F54-995F-525A9D5BCA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7794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9844BA5-BCF7-4637-B714-CA03482CB4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8738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7AAE651-3845-43C4-8227-E6F679C812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85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3FFEE-EF11-42EC-BE77-5A77A211B5EC}"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D8747-6DA0-4F6E-ADE2-31972245DA60}" type="slidenum">
              <a:rPr lang="en-US" smtClean="0"/>
              <a:t>‹#›</a:t>
            </a:fld>
            <a:endParaRPr lang="en-US"/>
          </a:p>
        </p:txBody>
      </p:sp>
    </p:spTree>
    <p:extLst>
      <p:ext uri="{BB962C8B-B14F-4D97-AF65-F5344CB8AC3E}">
        <p14:creationId xmlns:p14="http://schemas.microsoft.com/office/powerpoint/2010/main" val="910155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0CDE43-1BF7-4586-A57A-BE576730B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3431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BCF24B-F71C-408C-9037-30650407C8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9636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1E5EB1-F438-40AD-8AAE-A3333C84B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7682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E9B630-904D-4149-BFE3-FCE58DF405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7759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050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0386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72780CA-FE1D-48E5-99F2-7C3CF0FD4C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92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FF"/>
              </a:solidFill>
            </a:endParaRPr>
          </a:p>
        </p:txBody>
      </p:sp>
      <p:sp>
        <p:nvSpPr>
          <p:cNvPr id="6" name="Slide Number Placeholder 5"/>
          <p:cNvSpPr>
            <a:spLocks noGrp="1"/>
          </p:cNvSpPr>
          <p:nvPr>
            <p:ph type="sldNum" sz="quarter" idx="12"/>
          </p:nvPr>
        </p:nvSpPr>
        <p:spPr/>
        <p:txBody>
          <a:bodyPr/>
          <a:lstStyle>
            <a:lvl1pPr>
              <a:defRPr/>
            </a:lvl1pPr>
          </a:lstStyle>
          <a:p>
            <a:fld id="{BCA09619-FD64-438E-81CB-DEB9B3956202}"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2719013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FF"/>
              </a:solidFill>
            </a:endParaRPr>
          </a:p>
        </p:txBody>
      </p:sp>
      <p:sp>
        <p:nvSpPr>
          <p:cNvPr id="6" name="Slide Number Placeholder 5"/>
          <p:cNvSpPr>
            <a:spLocks noGrp="1"/>
          </p:cNvSpPr>
          <p:nvPr>
            <p:ph type="sldNum" sz="quarter" idx="12"/>
          </p:nvPr>
        </p:nvSpPr>
        <p:spPr/>
        <p:txBody>
          <a:bodyPr/>
          <a:lstStyle>
            <a:lvl1pPr>
              <a:defRPr/>
            </a:lvl1pPr>
          </a:lstStyle>
          <a:p>
            <a:fld id="{401D1B43-1770-4942-B99B-CE2AE7CD4AC9}"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85457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FF"/>
              </a:solidFill>
            </a:endParaRPr>
          </a:p>
        </p:txBody>
      </p:sp>
      <p:sp>
        <p:nvSpPr>
          <p:cNvPr id="6" name="Slide Number Placeholder 5"/>
          <p:cNvSpPr>
            <a:spLocks noGrp="1"/>
          </p:cNvSpPr>
          <p:nvPr>
            <p:ph type="sldNum" sz="quarter" idx="12"/>
          </p:nvPr>
        </p:nvSpPr>
        <p:spPr/>
        <p:txBody>
          <a:bodyPr/>
          <a:lstStyle>
            <a:lvl1pPr>
              <a:defRPr/>
            </a:lvl1pPr>
          </a:lstStyle>
          <a:p>
            <a:fld id="{0B9B9336-27AE-44C2-A116-E41D048F9D39}"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3619899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FF"/>
              </a:solidFill>
            </a:endParaRPr>
          </a:p>
        </p:txBody>
      </p:sp>
      <p:sp>
        <p:nvSpPr>
          <p:cNvPr id="7" name="Slide Number Placeholder 6"/>
          <p:cNvSpPr>
            <a:spLocks noGrp="1"/>
          </p:cNvSpPr>
          <p:nvPr>
            <p:ph type="sldNum" sz="quarter" idx="12"/>
          </p:nvPr>
        </p:nvSpPr>
        <p:spPr/>
        <p:txBody>
          <a:bodyPr/>
          <a:lstStyle>
            <a:lvl1pPr>
              <a:defRPr/>
            </a:lvl1pPr>
          </a:lstStyle>
          <a:p>
            <a:fld id="{D04C22B2-BEF4-4BB5-A3C3-76ECD4065FE1}"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4174106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FF"/>
              </a:solidFill>
            </a:endParaRPr>
          </a:p>
        </p:txBody>
      </p:sp>
      <p:sp>
        <p:nvSpPr>
          <p:cNvPr id="9" name="Slide Number Placeholder 8"/>
          <p:cNvSpPr>
            <a:spLocks noGrp="1"/>
          </p:cNvSpPr>
          <p:nvPr>
            <p:ph type="sldNum" sz="quarter" idx="12"/>
          </p:nvPr>
        </p:nvSpPr>
        <p:spPr/>
        <p:txBody>
          <a:bodyPr/>
          <a:lstStyle>
            <a:lvl1pPr>
              <a:defRPr/>
            </a:lvl1pPr>
          </a:lstStyle>
          <a:p>
            <a:fld id="{4A1C806F-2988-44DF-9559-72533AC7F10F}"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412514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3FFEE-EF11-42EC-BE77-5A77A211B5EC}" type="datetimeFigureOut">
              <a:rPr lang="en-US" smtClean="0"/>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D8747-6DA0-4F6E-ADE2-31972245DA60}" type="slidenum">
              <a:rPr lang="en-US" smtClean="0"/>
              <a:t>‹#›</a:t>
            </a:fld>
            <a:endParaRPr lang="en-US"/>
          </a:p>
        </p:txBody>
      </p:sp>
    </p:spTree>
    <p:extLst>
      <p:ext uri="{BB962C8B-B14F-4D97-AF65-F5344CB8AC3E}">
        <p14:creationId xmlns:p14="http://schemas.microsoft.com/office/powerpoint/2010/main" val="2725181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FF"/>
              </a:solidFill>
            </a:endParaRPr>
          </a:p>
        </p:txBody>
      </p:sp>
      <p:sp>
        <p:nvSpPr>
          <p:cNvPr id="5" name="Slide Number Placeholder 4"/>
          <p:cNvSpPr>
            <a:spLocks noGrp="1"/>
          </p:cNvSpPr>
          <p:nvPr>
            <p:ph type="sldNum" sz="quarter" idx="12"/>
          </p:nvPr>
        </p:nvSpPr>
        <p:spPr/>
        <p:txBody>
          <a:bodyPr/>
          <a:lstStyle>
            <a:lvl1pPr>
              <a:defRPr/>
            </a:lvl1pPr>
          </a:lstStyle>
          <a:p>
            <a:fld id="{D8EE393C-7575-40AB-8A7B-24B1185B2A1B}"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38219139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FF"/>
              </a:solidFill>
            </a:endParaRPr>
          </a:p>
        </p:txBody>
      </p:sp>
      <p:sp>
        <p:nvSpPr>
          <p:cNvPr id="4" name="Slide Number Placeholder 3"/>
          <p:cNvSpPr>
            <a:spLocks noGrp="1"/>
          </p:cNvSpPr>
          <p:nvPr>
            <p:ph type="sldNum" sz="quarter" idx="12"/>
          </p:nvPr>
        </p:nvSpPr>
        <p:spPr/>
        <p:txBody>
          <a:bodyPr/>
          <a:lstStyle>
            <a:lvl1pPr>
              <a:defRPr/>
            </a:lvl1pPr>
          </a:lstStyle>
          <a:p>
            <a:fld id="{60BABBE3-A182-4E94-A70D-027CACF202DE}"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3603967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FF"/>
              </a:solidFill>
            </a:endParaRPr>
          </a:p>
        </p:txBody>
      </p:sp>
      <p:sp>
        <p:nvSpPr>
          <p:cNvPr id="7" name="Slide Number Placeholder 6"/>
          <p:cNvSpPr>
            <a:spLocks noGrp="1"/>
          </p:cNvSpPr>
          <p:nvPr>
            <p:ph type="sldNum" sz="quarter" idx="12"/>
          </p:nvPr>
        </p:nvSpPr>
        <p:spPr/>
        <p:txBody>
          <a:bodyPr/>
          <a:lstStyle>
            <a:lvl1pPr>
              <a:defRPr/>
            </a:lvl1pPr>
          </a:lstStyle>
          <a:p>
            <a:fld id="{3C895488-4835-44CA-B5A8-1542ED826DBD}"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1301788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FF"/>
              </a:solidFill>
            </a:endParaRPr>
          </a:p>
        </p:txBody>
      </p:sp>
      <p:sp>
        <p:nvSpPr>
          <p:cNvPr id="7" name="Slide Number Placeholder 6"/>
          <p:cNvSpPr>
            <a:spLocks noGrp="1"/>
          </p:cNvSpPr>
          <p:nvPr>
            <p:ph type="sldNum" sz="quarter" idx="12"/>
          </p:nvPr>
        </p:nvSpPr>
        <p:spPr/>
        <p:txBody>
          <a:bodyPr/>
          <a:lstStyle>
            <a:lvl1pPr>
              <a:defRPr/>
            </a:lvl1pPr>
          </a:lstStyle>
          <a:p>
            <a:fld id="{B7A2F1F7-BE69-4530-B0DE-D8EE34687A25}"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2559310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FF"/>
              </a:solidFill>
            </a:endParaRPr>
          </a:p>
        </p:txBody>
      </p:sp>
      <p:sp>
        <p:nvSpPr>
          <p:cNvPr id="6" name="Slide Number Placeholder 5"/>
          <p:cNvSpPr>
            <a:spLocks noGrp="1"/>
          </p:cNvSpPr>
          <p:nvPr>
            <p:ph type="sldNum" sz="quarter" idx="12"/>
          </p:nvPr>
        </p:nvSpPr>
        <p:spPr/>
        <p:txBody>
          <a:bodyPr/>
          <a:lstStyle>
            <a:lvl1pPr>
              <a:defRPr/>
            </a:lvl1pPr>
          </a:lstStyle>
          <a:p>
            <a:fld id="{4E6047B6-C26F-4FB9-8AA9-5AE633D0D06B}"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1985472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FF"/>
              </a:solidFill>
            </a:endParaRPr>
          </a:p>
        </p:txBody>
      </p:sp>
      <p:sp>
        <p:nvSpPr>
          <p:cNvPr id="6" name="Slide Number Placeholder 5"/>
          <p:cNvSpPr>
            <a:spLocks noGrp="1"/>
          </p:cNvSpPr>
          <p:nvPr>
            <p:ph type="sldNum" sz="quarter" idx="12"/>
          </p:nvPr>
        </p:nvSpPr>
        <p:spPr/>
        <p:txBody>
          <a:bodyPr/>
          <a:lstStyle>
            <a:lvl1pPr>
              <a:defRPr/>
            </a:lvl1pPr>
          </a:lstStyle>
          <a:p>
            <a:fld id="{4F86093B-3577-4FB1-9C61-1E95BD088799}"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3690379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FF"/>
              </a:solidFill>
            </a:endParaRPr>
          </a:p>
        </p:txBody>
      </p:sp>
      <p:sp>
        <p:nvSpPr>
          <p:cNvPr id="6" name="Slide Number Placeholder 5"/>
          <p:cNvSpPr>
            <a:spLocks noGrp="1"/>
          </p:cNvSpPr>
          <p:nvPr>
            <p:ph type="sldNum" sz="quarter" idx="12"/>
          </p:nvPr>
        </p:nvSpPr>
        <p:spPr/>
        <p:txBody>
          <a:bodyPr/>
          <a:lstStyle>
            <a:lvl1pPr>
              <a:defRPr/>
            </a:lvl1pPr>
          </a:lstStyle>
          <a:p>
            <a:fld id="{BCA09619-FD64-438E-81CB-DEB9B3956202}"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3822245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FF"/>
              </a:solidFill>
            </a:endParaRPr>
          </a:p>
        </p:txBody>
      </p:sp>
      <p:sp>
        <p:nvSpPr>
          <p:cNvPr id="6" name="Slide Number Placeholder 5"/>
          <p:cNvSpPr>
            <a:spLocks noGrp="1"/>
          </p:cNvSpPr>
          <p:nvPr>
            <p:ph type="sldNum" sz="quarter" idx="12"/>
          </p:nvPr>
        </p:nvSpPr>
        <p:spPr/>
        <p:txBody>
          <a:bodyPr/>
          <a:lstStyle>
            <a:lvl1pPr>
              <a:defRPr/>
            </a:lvl1pPr>
          </a:lstStyle>
          <a:p>
            <a:fld id="{401D1B43-1770-4942-B99B-CE2AE7CD4AC9}"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3707123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FF"/>
              </a:solidFill>
            </a:endParaRPr>
          </a:p>
        </p:txBody>
      </p:sp>
      <p:sp>
        <p:nvSpPr>
          <p:cNvPr id="6" name="Slide Number Placeholder 5"/>
          <p:cNvSpPr>
            <a:spLocks noGrp="1"/>
          </p:cNvSpPr>
          <p:nvPr>
            <p:ph type="sldNum" sz="quarter" idx="12"/>
          </p:nvPr>
        </p:nvSpPr>
        <p:spPr/>
        <p:txBody>
          <a:bodyPr/>
          <a:lstStyle>
            <a:lvl1pPr>
              <a:defRPr/>
            </a:lvl1pPr>
          </a:lstStyle>
          <a:p>
            <a:fld id="{0B9B9336-27AE-44C2-A116-E41D048F9D39}"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445998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FF"/>
              </a:solidFill>
            </a:endParaRPr>
          </a:p>
        </p:txBody>
      </p:sp>
      <p:sp>
        <p:nvSpPr>
          <p:cNvPr id="7" name="Slide Number Placeholder 6"/>
          <p:cNvSpPr>
            <a:spLocks noGrp="1"/>
          </p:cNvSpPr>
          <p:nvPr>
            <p:ph type="sldNum" sz="quarter" idx="12"/>
          </p:nvPr>
        </p:nvSpPr>
        <p:spPr/>
        <p:txBody>
          <a:bodyPr/>
          <a:lstStyle>
            <a:lvl1pPr>
              <a:defRPr/>
            </a:lvl1pPr>
          </a:lstStyle>
          <a:p>
            <a:fld id="{D04C22B2-BEF4-4BB5-A3C3-76ECD4065FE1}"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101209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3FFEE-EF11-42EC-BE77-5A77A211B5EC}"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AD8747-6DA0-4F6E-ADE2-31972245DA60}" type="slidenum">
              <a:rPr lang="en-US" smtClean="0"/>
              <a:t>‹#›</a:t>
            </a:fld>
            <a:endParaRPr lang="en-US"/>
          </a:p>
        </p:txBody>
      </p:sp>
    </p:spTree>
    <p:extLst>
      <p:ext uri="{BB962C8B-B14F-4D97-AF65-F5344CB8AC3E}">
        <p14:creationId xmlns:p14="http://schemas.microsoft.com/office/powerpoint/2010/main" val="1286064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FF"/>
              </a:solidFill>
            </a:endParaRPr>
          </a:p>
        </p:txBody>
      </p:sp>
      <p:sp>
        <p:nvSpPr>
          <p:cNvPr id="9" name="Slide Number Placeholder 8"/>
          <p:cNvSpPr>
            <a:spLocks noGrp="1"/>
          </p:cNvSpPr>
          <p:nvPr>
            <p:ph type="sldNum" sz="quarter" idx="12"/>
          </p:nvPr>
        </p:nvSpPr>
        <p:spPr/>
        <p:txBody>
          <a:bodyPr/>
          <a:lstStyle>
            <a:lvl1pPr>
              <a:defRPr/>
            </a:lvl1pPr>
          </a:lstStyle>
          <a:p>
            <a:fld id="{4A1C806F-2988-44DF-9559-72533AC7F10F}"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2185536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FF"/>
              </a:solidFill>
            </a:endParaRPr>
          </a:p>
        </p:txBody>
      </p:sp>
      <p:sp>
        <p:nvSpPr>
          <p:cNvPr id="5" name="Slide Number Placeholder 4"/>
          <p:cNvSpPr>
            <a:spLocks noGrp="1"/>
          </p:cNvSpPr>
          <p:nvPr>
            <p:ph type="sldNum" sz="quarter" idx="12"/>
          </p:nvPr>
        </p:nvSpPr>
        <p:spPr/>
        <p:txBody>
          <a:bodyPr/>
          <a:lstStyle>
            <a:lvl1pPr>
              <a:defRPr/>
            </a:lvl1pPr>
          </a:lstStyle>
          <a:p>
            <a:fld id="{D8EE393C-7575-40AB-8A7B-24B1185B2A1B}"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3220791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FF"/>
              </a:solidFill>
            </a:endParaRPr>
          </a:p>
        </p:txBody>
      </p:sp>
      <p:sp>
        <p:nvSpPr>
          <p:cNvPr id="4" name="Slide Number Placeholder 3"/>
          <p:cNvSpPr>
            <a:spLocks noGrp="1"/>
          </p:cNvSpPr>
          <p:nvPr>
            <p:ph type="sldNum" sz="quarter" idx="12"/>
          </p:nvPr>
        </p:nvSpPr>
        <p:spPr/>
        <p:txBody>
          <a:bodyPr/>
          <a:lstStyle>
            <a:lvl1pPr>
              <a:defRPr/>
            </a:lvl1pPr>
          </a:lstStyle>
          <a:p>
            <a:fld id="{60BABBE3-A182-4E94-A70D-027CACF202DE}"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681444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FF"/>
              </a:solidFill>
            </a:endParaRPr>
          </a:p>
        </p:txBody>
      </p:sp>
      <p:sp>
        <p:nvSpPr>
          <p:cNvPr id="7" name="Slide Number Placeholder 6"/>
          <p:cNvSpPr>
            <a:spLocks noGrp="1"/>
          </p:cNvSpPr>
          <p:nvPr>
            <p:ph type="sldNum" sz="quarter" idx="12"/>
          </p:nvPr>
        </p:nvSpPr>
        <p:spPr/>
        <p:txBody>
          <a:bodyPr/>
          <a:lstStyle>
            <a:lvl1pPr>
              <a:defRPr/>
            </a:lvl1pPr>
          </a:lstStyle>
          <a:p>
            <a:fld id="{3C895488-4835-44CA-B5A8-1542ED826DBD}"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24873447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FF"/>
              </a:solidFill>
            </a:endParaRPr>
          </a:p>
        </p:txBody>
      </p:sp>
      <p:sp>
        <p:nvSpPr>
          <p:cNvPr id="7" name="Slide Number Placeholder 6"/>
          <p:cNvSpPr>
            <a:spLocks noGrp="1"/>
          </p:cNvSpPr>
          <p:nvPr>
            <p:ph type="sldNum" sz="quarter" idx="12"/>
          </p:nvPr>
        </p:nvSpPr>
        <p:spPr/>
        <p:txBody>
          <a:bodyPr/>
          <a:lstStyle>
            <a:lvl1pPr>
              <a:defRPr/>
            </a:lvl1pPr>
          </a:lstStyle>
          <a:p>
            <a:fld id="{B7A2F1F7-BE69-4530-B0DE-D8EE34687A25}"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31633479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FF"/>
              </a:solidFill>
            </a:endParaRPr>
          </a:p>
        </p:txBody>
      </p:sp>
      <p:sp>
        <p:nvSpPr>
          <p:cNvPr id="6" name="Slide Number Placeholder 5"/>
          <p:cNvSpPr>
            <a:spLocks noGrp="1"/>
          </p:cNvSpPr>
          <p:nvPr>
            <p:ph type="sldNum" sz="quarter" idx="12"/>
          </p:nvPr>
        </p:nvSpPr>
        <p:spPr/>
        <p:txBody>
          <a:bodyPr/>
          <a:lstStyle>
            <a:lvl1pPr>
              <a:defRPr/>
            </a:lvl1pPr>
          </a:lstStyle>
          <a:p>
            <a:fld id="{4E6047B6-C26F-4FB9-8AA9-5AE633D0D06B}"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2012992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FF"/>
              </a:solidFill>
            </a:endParaRPr>
          </a:p>
        </p:txBody>
      </p:sp>
      <p:sp>
        <p:nvSpPr>
          <p:cNvPr id="6" name="Slide Number Placeholder 5"/>
          <p:cNvSpPr>
            <a:spLocks noGrp="1"/>
          </p:cNvSpPr>
          <p:nvPr>
            <p:ph type="sldNum" sz="quarter" idx="12"/>
          </p:nvPr>
        </p:nvSpPr>
        <p:spPr/>
        <p:txBody>
          <a:bodyPr/>
          <a:lstStyle>
            <a:lvl1pPr>
              <a:defRPr/>
            </a:lvl1pPr>
          </a:lstStyle>
          <a:p>
            <a:fld id="{4F86093B-3577-4FB1-9C61-1E95BD088799}" type="slidenum">
              <a:rPr lang="en-US" altLang="en-US">
                <a:solidFill>
                  <a:srgbClr val="0000FF"/>
                </a:solidFill>
              </a:rPr>
              <a:pPr/>
              <a:t>‹#›</a:t>
            </a:fld>
            <a:endParaRPr lang="en-US" altLang="en-US">
              <a:solidFill>
                <a:srgbClr val="0000FF"/>
              </a:solidFill>
            </a:endParaRPr>
          </a:p>
        </p:txBody>
      </p:sp>
    </p:spTree>
    <p:extLst>
      <p:ext uri="{BB962C8B-B14F-4D97-AF65-F5344CB8AC3E}">
        <p14:creationId xmlns:p14="http://schemas.microsoft.com/office/powerpoint/2010/main" val="311646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3FFEE-EF11-42EC-BE77-5A77A211B5EC}" type="datetimeFigureOut">
              <a:rPr lang="en-US" smtClean="0"/>
              <a:t>10/6/2016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AD8747-6DA0-4F6E-ADE2-31972245DA60}" type="slidenum">
              <a:rPr lang="en-US" smtClean="0"/>
              <a:t>‹#›</a:t>
            </a:fld>
            <a:endParaRPr lang="en-US"/>
          </a:p>
        </p:txBody>
      </p:sp>
    </p:spTree>
    <p:extLst>
      <p:ext uri="{BB962C8B-B14F-4D97-AF65-F5344CB8AC3E}">
        <p14:creationId xmlns:p14="http://schemas.microsoft.com/office/powerpoint/2010/main" val="127159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3FFEE-EF11-42EC-BE77-5A77A211B5EC}" type="datetimeFigureOut">
              <a:rPr lang="en-US" smtClean="0"/>
              <a:t>10/6/2016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AD8747-6DA0-4F6E-ADE2-31972245DA60}" type="slidenum">
              <a:rPr lang="en-US" smtClean="0"/>
              <a:t>‹#›</a:t>
            </a:fld>
            <a:endParaRPr lang="en-US"/>
          </a:p>
        </p:txBody>
      </p:sp>
    </p:spTree>
    <p:extLst>
      <p:ext uri="{BB962C8B-B14F-4D97-AF65-F5344CB8AC3E}">
        <p14:creationId xmlns:p14="http://schemas.microsoft.com/office/powerpoint/2010/main" val="224918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3FFEE-EF11-42EC-BE77-5A77A211B5EC}" type="datetimeFigureOut">
              <a:rPr lang="en-US" smtClean="0"/>
              <a:t>10/6/2016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AD8747-6DA0-4F6E-ADE2-31972245DA60}" type="slidenum">
              <a:rPr lang="en-US" smtClean="0"/>
              <a:t>‹#›</a:t>
            </a:fld>
            <a:endParaRPr lang="en-US"/>
          </a:p>
        </p:txBody>
      </p:sp>
    </p:spTree>
    <p:extLst>
      <p:ext uri="{BB962C8B-B14F-4D97-AF65-F5344CB8AC3E}">
        <p14:creationId xmlns:p14="http://schemas.microsoft.com/office/powerpoint/2010/main" val="32682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3FFEE-EF11-42EC-BE77-5A77A211B5EC}"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AD8747-6DA0-4F6E-ADE2-31972245DA60}" type="slidenum">
              <a:rPr lang="en-US" smtClean="0"/>
              <a:t>‹#›</a:t>
            </a:fld>
            <a:endParaRPr lang="en-US"/>
          </a:p>
        </p:txBody>
      </p:sp>
    </p:spTree>
    <p:extLst>
      <p:ext uri="{BB962C8B-B14F-4D97-AF65-F5344CB8AC3E}">
        <p14:creationId xmlns:p14="http://schemas.microsoft.com/office/powerpoint/2010/main" val="193750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3FFEE-EF11-42EC-BE77-5A77A211B5EC}" type="datetimeFigureOut">
              <a:rPr lang="en-US" smtClean="0"/>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AD8747-6DA0-4F6E-ADE2-31972245DA60}" type="slidenum">
              <a:rPr lang="en-US" smtClean="0"/>
              <a:t>‹#›</a:t>
            </a:fld>
            <a:endParaRPr lang="en-US"/>
          </a:p>
        </p:txBody>
      </p:sp>
    </p:spTree>
    <p:extLst>
      <p:ext uri="{BB962C8B-B14F-4D97-AF65-F5344CB8AC3E}">
        <p14:creationId xmlns:p14="http://schemas.microsoft.com/office/powerpoint/2010/main" val="326401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3FFEE-EF11-42EC-BE77-5A77A211B5EC}" type="datetimeFigureOut">
              <a:rPr lang="en-US" smtClean="0"/>
              <a:t>10/6/2016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D8747-6DA0-4F6E-ADE2-31972245DA60}" type="slidenum">
              <a:rPr lang="en-US" smtClean="0"/>
              <a:t>‹#›</a:t>
            </a:fld>
            <a:endParaRPr lang="en-US"/>
          </a:p>
        </p:txBody>
      </p:sp>
    </p:spTree>
    <p:extLst>
      <p:ext uri="{BB962C8B-B14F-4D97-AF65-F5344CB8AC3E}">
        <p14:creationId xmlns:p14="http://schemas.microsoft.com/office/powerpoint/2010/main" val="897443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F7E7A2F-4127-4614-AE9A-712BB1C4616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33569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FF"/>
              </a:solidFill>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FF"/>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D23618A-5582-4217-B7F6-C44BCB6D65B8}" type="slidenum">
              <a:rPr lang="en-US" altLang="en-US" smtClean="0">
                <a:solidFill>
                  <a:srgbClr val="0000FF"/>
                </a:solidFill>
                <a:latin typeface="Times New Roman" panose="02020603050405020304" pitchFamily="18" charset="0"/>
              </a:rPr>
              <a:pPr fontAlgn="base">
                <a:spcBef>
                  <a:spcPct val="0"/>
                </a:spcBef>
                <a:spcAft>
                  <a:spcPct val="0"/>
                </a:spcAft>
              </a:pPr>
              <a:t>‹#›</a:t>
            </a:fld>
            <a:endParaRPr lang="en-US" altLang="en-US" smtClean="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3545693439"/>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3600" b="1" kern="1200">
          <a:solidFill>
            <a:srgbClr val="00CC00"/>
          </a:solidFill>
          <a:latin typeface="+mj-lt"/>
          <a:ea typeface="+mj-ea"/>
          <a:cs typeface="+mj-cs"/>
        </a:defRPr>
      </a:lvl1pPr>
      <a:lvl2pPr algn="ctr" rtl="0" fontAlgn="base">
        <a:spcBef>
          <a:spcPct val="0"/>
        </a:spcBef>
        <a:spcAft>
          <a:spcPct val="0"/>
        </a:spcAft>
        <a:defRPr sz="3600" b="1">
          <a:solidFill>
            <a:srgbClr val="00CC00"/>
          </a:solidFill>
          <a:latin typeface="Verdana" panose="020B0604030504040204" pitchFamily="34" charset="0"/>
        </a:defRPr>
      </a:lvl2pPr>
      <a:lvl3pPr algn="ctr" rtl="0" fontAlgn="base">
        <a:spcBef>
          <a:spcPct val="0"/>
        </a:spcBef>
        <a:spcAft>
          <a:spcPct val="0"/>
        </a:spcAft>
        <a:defRPr sz="3600" b="1">
          <a:solidFill>
            <a:srgbClr val="00CC00"/>
          </a:solidFill>
          <a:latin typeface="Verdana" panose="020B0604030504040204" pitchFamily="34" charset="0"/>
        </a:defRPr>
      </a:lvl3pPr>
      <a:lvl4pPr algn="ctr" rtl="0" fontAlgn="base">
        <a:spcBef>
          <a:spcPct val="0"/>
        </a:spcBef>
        <a:spcAft>
          <a:spcPct val="0"/>
        </a:spcAft>
        <a:defRPr sz="3600" b="1">
          <a:solidFill>
            <a:srgbClr val="00CC00"/>
          </a:solidFill>
          <a:latin typeface="Verdana" panose="020B0604030504040204" pitchFamily="34" charset="0"/>
        </a:defRPr>
      </a:lvl4pPr>
      <a:lvl5pPr algn="ctr" rtl="0" fontAlgn="base">
        <a:spcBef>
          <a:spcPct val="0"/>
        </a:spcBef>
        <a:spcAft>
          <a:spcPct val="0"/>
        </a:spcAft>
        <a:defRPr sz="3600" b="1">
          <a:solidFill>
            <a:srgbClr val="00CC00"/>
          </a:solidFill>
          <a:latin typeface="Verdana" panose="020B0604030504040204" pitchFamily="34" charset="0"/>
        </a:defRPr>
      </a:lvl5pPr>
      <a:lvl6pPr marL="457200" algn="ctr" rtl="0" fontAlgn="base">
        <a:spcBef>
          <a:spcPct val="0"/>
        </a:spcBef>
        <a:spcAft>
          <a:spcPct val="0"/>
        </a:spcAft>
        <a:defRPr sz="3600" b="1">
          <a:solidFill>
            <a:srgbClr val="00CC00"/>
          </a:solidFill>
          <a:latin typeface="Verdana" panose="020B0604030504040204" pitchFamily="34" charset="0"/>
        </a:defRPr>
      </a:lvl6pPr>
      <a:lvl7pPr marL="914400" algn="ctr" rtl="0" fontAlgn="base">
        <a:spcBef>
          <a:spcPct val="0"/>
        </a:spcBef>
        <a:spcAft>
          <a:spcPct val="0"/>
        </a:spcAft>
        <a:defRPr sz="3600" b="1">
          <a:solidFill>
            <a:srgbClr val="00CC00"/>
          </a:solidFill>
          <a:latin typeface="Verdana" panose="020B0604030504040204" pitchFamily="34" charset="0"/>
        </a:defRPr>
      </a:lvl7pPr>
      <a:lvl8pPr marL="1371600" algn="ctr" rtl="0" fontAlgn="base">
        <a:spcBef>
          <a:spcPct val="0"/>
        </a:spcBef>
        <a:spcAft>
          <a:spcPct val="0"/>
        </a:spcAft>
        <a:defRPr sz="3600" b="1">
          <a:solidFill>
            <a:srgbClr val="00CC00"/>
          </a:solidFill>
          <a:latin typeface="Verdana" panose="020B0604030504040204" pitchFamily="34" charset="0"/>
        </a:defRPr>
      </a:lvl8pPr>
      <a:lvl9pPr marL="1828800" algn="ctr" rtl="0" fontAlgn="base">
        <a:spcBef>
          <a:spcPct val="0"/>
        </a:spcBef>
        <a:spcAft>
          <a:spcPct val="0"/>
        </a:spcAft>
        <a:defRPr sz="3600" b="1">
          <a:solidFill>
            <a:srgbClr val="00CC00"/>
          </a:solidFill>
          <a:latin typeface="Verdana" panose="020B0604030504040204" pitchFamily="34" charset="0"/>
        </a:defRPr>
      </a:lvl9pPr>
    </p:titleStyle>
    <p:bodyStyle>
      <a:lvl1pPr marL="342900" indent="-342900" algn="l" rtl="0" fontAlgn="base">
        <a:spcBef>
          <a:spcPct val="20000"/>
        </a:spcBef>
        <a:spcAft>
          <a:spcPct val="0"/>
        </a:spcAft>
        <a:buChar char="•"/>
        <a:defRPr sz="2800" b="1" kern="1200">
          <a:solidFill>
            <a:srgbClr val="000099"/>
          </a:solidFill>
          <a:latin typeface="+mn-lt"/>
          <a:ea typeface="+mn-ea"/>
          <a:cs typeface="+mn-cs"/>
        </a:defRPr>
      </a:lvl1pPr>
      <a:lvl2pPr marL="742950" indent="-285750" algn="l" rtl="0" fontAlgn="base">
        <a:spcBef>
          <a:spcPct val="20000"/>
        </a:spcBef>
        <a:spcAft>
          <a:spcPct val="0"/>
        </a:spcAft>
        <a:buChar char="–"/>
        <a:defRPr sz="2400" b="1" kern="1200">
          <a:solidFill>
            <a:srgbClr val="000099"/>
          </a:solidFill>
          <a:latin typeface="+mn-lt"/>
          <a:ea typeface="+mn-ea"/>
          <a:cs typeface="+mn-cs"/>
        </a:defRPr>
      </a:lvl2pPr>
      <a:lvl3pPr marL="1143000" indent="-228600" algn="l" rtl="0" fontAlgn="base">
        <a:spcBef>
          <a:spcPct val="20000"/>
        </a:spcBef>
        <a:spcAft>
          <a:spcPct val="0"/>
        </a:spcAft>
        <a:buChar char="•"/>
        <a:defRPr sz="2000" b="1" kern="1200">
          <a:solidFill>
            <a:srgbClr val="000099"/>
          </a:solidFill>
          <a:latin typeface="+mn-lt"/>
          <a:ea typeface="+mn-ea"/>
          <a:cs typeface="+mn-cs"/>
        </a:defRPr>
      </a:lvl3pPr>
      <a:lvl4pPr marL="1600200" indent="-228600" algn="l" rtl="0" fontAlgn="base">
        <a:spcBef>
          <a:spcPct val="20000"/>
        </a:spcBef>
        <a:spcAft>
          <a:spcPct val="0"/>
        </a:spcAft>
        <a:buChar char="–"/>
        <a:defRPr sz="2000" b="1" kern="1200">
          <a:solidFill>
            <a:srgbClr val="000099"/>
          </a:solidFill>
          <a:latin typeface="+mn-lt"/>
          <a:ea typeface="+mn-ea"/>
          <a:cs typeface="+mn-cs"/>
        </a:defRPr>
      </a:lvl4pPr>
      <a:lvl5pPr marL="2057400" indent="-228600" algn="l" rtl="0" fontAlgn="base">
        <a:spcBef>
          <a:spcPct val="20000"/>
        </a:spcBef>
        <a:spcAft>
          <a:spcPct val="0"/>
        </a:spcAft>
        <a:buChar char="»"/>
        <a:defRPr sz="2000" b="1"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FF"/>
              </a:solidFill>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FF"/>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D23618A-5582-4217-B7F6-C44BCB6D65B8}" type="slidenum">
              <a:rPr lang="en-US" altLang="en-US" smtClean="0">
                <a:solidFill>
                  <a:srgbClr val="0000FF"/>
                </a:solidFill>
                <a:latin typeface="Times New Roman" panose="02020603050405020304" pitchFamily="18" charset="0"/>
              </a:rPr>
              <a:pPr fontAlgn="base">
                <a:spcBef>
                  <a:spcPct val="0"/>
                </a:spcBef>
                <a:spcAft>
                  <a:spcPct val="0"/>
                </a:spcAft>
              </a:pPr>
              <a:t>‹#›</a:t>
            </a:fld>
            <a:endParaRPr lang="en-US" altLang="en-US" smtClean="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742506089"/>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3600" b="1" kern="1200">
          <a:solidFill>
            <a:srgbClr val="00CC00"/>
          </a:solidFill>
          <a:latin typeface="+mj-lt"/>
          <a:ea typeface="+mj-ea"/>
          <a:cs typeface="+mj-cs"/>
        </a:defRPr>
      </a:lvl1pPr>
      <a:lvl2pPr algn="ctr" rtl="0" fontAlgn="base">
        <a:spcBef>
          <a:spcPct val="0"/>
        </a:spcBef>
        <a:spcAft>
          <a:spcPct val="0"/>
        </a:spcAft>
        <a:defRPr sz="3600" b="1">
          <a:solidFill>
            <a:srgbClr val="00CC00"/>
          </a:solidFill>
          <a:latin typeface="Verdana" panose="020B0604030504040204" pitchFamily="34" charset="0"/>
        </a:defRPr>
      </a:lvl2pPr>
      <a:lvl3pPr algn="ctr" rtl="0" fontAlgn="base">
        <a:spcBef>
          <a:spcPct val="0"/>
        </a:spcBef>
        <a:spcAft>
          <a:spcPct val="0"/>
        </a:spcAft>
        <a:defRPr sz="3600" b="1">
          <a:solidFill>
            <a:srgbClr val="00CC00"/>
          </a:solidFill>
          <a:latin typeface="Verdana" panose="020B0604030504040204" pitchFamily="34" charset="0"/>
        </a:defRPr>
      </a:lvl3pPr>
      <a:lvl4pPr algn="ctr" rtl="0" fontAlgn="base">
        <a:spcBef>
          <a:spcPct val="0"/>
        </a:spcBef>
        <a:spcAft>
          <a:spcPct val="0"/>
        </a:spcAft>
        <a:defRPr sz="3600" b="1">
          <a:solidFill>
            <a:srgbClr val="00CC00"/>
          </a:solidFill>
          <a:latin typeface="Verdana" panose="020B0604030504040204" pitchFamily="34" charset="0"/>
        </a:defRPr>
      </a:lvl4pPr>
      <a:lvl5pPr algn="ctr" rtl="0" fontAlgn="base">
        <a:spcBef>
          <a:spcPct val="0"/>
        </a:spcBef>
        <a:spcAft>
          <a:spcPct val="0"/>
        </a:spcAft>
        <a:defRPr sz="3600" b="1">
          <a:solidFill>
            <a:srgbClr val="00CC00"/>
          </a:solidFill>
          <a:latin typeface="Verdana" panose="020B0604030504040204" pitchFamily="34" charset="0"/>
        </a:defRPr>
      </a:lvl5pPr>
      <a:lvl6pPr marL="457200" algn="ctr" rtl="0" fontAlgn="base">
        <a:spcBef>
          <a:spcPct val="0"/>
        </a:spcBef>
        <a:spcAft>
          <a:spcPct val="0"/>
        </a:spcAft>
        <a:defRPr sz="3600" b="1">
          <a:solidFill>
            <a:srgbClr val="00CC00"/>
          </a:solidFill>
          <a:latin typeface="Verdana" panose="020B0604030504040204" pitchFamily="34" charset="0"/>
        </a:defRPr>
      </a:lvl6pPr>
      <a:lvl7pPr marL="914400" algn="ctr" rtl="0" fontAlgn="base">
        <a:spcBef>
          <a:spcPct val="0"/>
        </a:spcBef>
        <a:spcAft>
          <a:spcPct val="0"/>
        </a:spcAft>
        <a:defRPr sz="3600" b="1">
          <a:solidFill>
            <a:srgbClr val="00CC00"/>
          </a:solidFill>
          <a:latin typeface="Verdana" panose="020B0604030504040204" pitchFamily="34" charset="0"/>
        </a:defRPr>
      </a:lvl7pPr>
      <a:lvl8pPr marL="1371600" algn="ctr" rtl="0" fontAlgn="base">
        <a:spcBef>
          <a:spcPct val="0"/>
        </a:spcBef>
        <a:spcAft>
          <a:spcPct val="0"/>
        </a:spcAft>
        <a:defRPr sz="3600" b="1">
          <a:solidFill>
            <a:srgbClr val="00CC00"/>
          </a:solidFill>
          <a:latin typeface="Verdana" panose="020B0604030504040204" pitchFamily="34" charset="0"/>
        </a:defRPr>
      </a:lvl8pPr>
      <a:lvl9pPr marL="1828800" algn="ctr" rtl="0" fontAlgn="base">
        <a:spcBef>
          <a:spcPct val="0"/>
        </a:spcBef>
        <a:spcAft>
          <a:spcPct val="0"/>
        </a:spcAft>
        <a:defRPr sz="3600" b="1">
          <a:solidFill>
            <a:srgbClr val="00CC00"/>
          </a:solidFill>
          <a:latin typeface="Verdana" panose="020B0604030504040204" pitchFamily="34" charset="0"/>
        </a:defRPr>
      </a:lvl9pPr>
    </p:titleStyle>
    <p:bodyStyle>
      <a:lvl1pPr marL="342900" indent="-342900" algn="l" rtl="0" fontAlgn="base">
        <a:spcBef>
          <a:spcPct val="20000"/>
        </a:spcBef>
        <a:spcAft>
          <a:spcPct val="0"/>
        </a:spcAft>
        <a:buChar char="•"/>
        <a:defRPr sz="2800" b="1" kern="1200">
          <a:solidFill>
            <a:srgbClr val="000099"/>
          </a:solidFill>
          <a:latin typeface="+mn-lt"/>
          <a:ea typeface="+mn-ea"/>
          <a:cs typeface="+mn-cs"/>
        </a:defRPr>
      </a:lvl1pPr>
      <a:lvl2pPr marL="742950" indent="-285750" algn="l" rtl="0" fontAlgn="base">
        <a:spcBef>
          <a:spcPct val="20000"/>
        </a:spcBef>
        <a:spcAft>
          <a:spcPct val="0"/>
        </a:spcAft>
        <a:buChar char="–"/>
        <a:defRPr sz="2400" b="1" kern="1200">
          <a:solidFill>
            <a:srgbClr val="000099"/>
          </a:solidFill>
          <a:latin typeface="+mn-lt"/>
          <a:ea typeface="+mn-ea"/>
          <a:cs typeface="+mn-cs"/>
        </a:defRPr>
      </a:lvl2pPr>
      <a:lvl3pPr marL="1143000" indent="-228600" algn="l" rtl="0" fontAlgn="base">
        <a:spcBef>
          <a:spcPct val="20000"/>
        </a:spcBef>
        <a:spcAft>
          <a:spcPct val="0"/>
        </a:spcAft>
        <a:buChar char="•"/>
        <a:defRPr sz="2000" b="1" kern="1200">
          <a:solidFill>
            <a:srgbClr val="000099"/>
          </a:solidFill>
          <a:latin typeface="+mn-lt"/>
          <a:ea typeface="+mn-ea"/>
          <a:cs typeface="+mn-cs"/>
        </a:defRPr>
      </a:lvl3pPr>
      <a:lvl4pPr marL="1600200" indent="-228600" algn="l" rtl="0" fontAlgn="base">
        <a:spcBef>
          <a:spcPct val="20000"/>
        </a:spcBef>
        <a:spcAft>
          <a:spcPct val="0"/>
        </a:spcAft>
        <a:buChar char="–"/>
        <a:defRPr sz="2000" b="1" kern="1200">
          <a:solidFill>
            <a:srgbClr val="000099"/>
          </a:solidFill>
          <a:latin typeface="+mn-lt"/>
          <a:ea typeface="+mn-ea"/>
          <a:cs typeface="+mn-cs"/>
        </a:defRPr>
      </a:lvl4pPr>
      <a:lvl5pPr marL="2057400" indent="-228600" algn="l" rtl="0" fontAlgn="base">
        <a:spcBef>
          <a:spcPct val="20000"/>
        </a:spcBef>
        <a:spcAft>
          <a:spcPct val="0"/>
        </a:spcAft>
        <a:buChar char="»"/>
        <a:defRPr sz="2000" b="1"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radar.weather.gov/radar.php?rid=twx&amp;product=N0R&amp;overlay=11101111&amp;loop=no" TargetMode="External"/><Relationship Id="rId4" Type="http://schemas.openxmlformats.org/officeDocument/2006/relationships/image" Target="../media/image28.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cnn.com/videos/weather/2015/10/04/south-carolina-flood-gov-nikki-haley-sot.wis"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hdsc.nws.noaa.gov/hdsc/pfds/" TargetMode="External"/><Relationship Id="rId7" Type="http://schemas.openxmlformats.org/officeDocument/2006/relationships/hyperlink" Target="http://websoilsurvey.sc.egov.usda.gov/App/HomePage.htm" TargetMode="External"/><Relationship Id="rId2" Type="http://schemas.openxmlformats.org/officeDocument/2006/relationships/hyperlink" Target="http://www.noaa.gov/" TargetMode="External"/><Relationship Id="rId1" Type="http://schemas.openxmlformats.org/officeDocument/2006/relationships/slideLayout" Target="../slideLayouts/slideLayout2.xml"/><Relationship Id="rId6" Type="http://schemas.openxmlformats.org/officeDocument/2006/relationships/hyperlink" Target="http://www3.epa.gov/" TargetMode="External"/><Relationship Id="rId5" Type="http://schemas.openxmlformats.org/officeDocument/2006/relationships/hyperlink" Target="http://www.usgs.gov/" TargetMode="External"/><Relationship Id="rId4" Type="http://schemas.openxmlformats.org/officeDocument/2006/relationships/hyperlink" Target="http://www.ncdc.noaa.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Hydrologic Cycle and Precipitation</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3299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a:solidFill>
                  <a:schemeClr val="bg1"/>
                </a:solidFill>
              </a:rPr>
              <a:t>Example</a:t>
            </a:r>
          </a:p>
        </p:txBody>
      </p:sp>
      <p:sp>
        <p:nvSpPr>
          <p:cNvPr id="32771" name="AutoShape 3"/>
          <p:cNvSpPr>
            <a:spLocks noChangeArrowheads="1"/>
          </p:cNvSpPr>
          <p:nvPr/>
        </p:nvSpPr>
        <p:spPr bwMode="auto">
          <a:xfrm rot="12501786">
            <a:off x="5867400" y="3657600"/>
            <a:ext cx="4154488" cy="1790700"/>
          </a:xfrm>
          <a:prstGeom prst="parallelogram">
            <a:avLst>
              <a:gd name="adj" fmla="val 58001"/>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FF"/>
              </a:solidFill>
              <a:latin typeface="Times New Roman" panose="02020603050405020304" pitchFamily="18" charset="0"/>
            </a:endParaRPr>
          </a:p>
        </p:txBody>
      </p:sp>
      <p:sp>
        <p:nvSpPr>
          <p:cNvPr id="32772" name="Line 4"/>
          <p:cNvSpPr>
            <a:spLocks noChangeShapeType="1"/>
          </p:cNvSpPr>
          <p:nvPr/>
        </p:nvSpPr>
        <p:spPr bwMode="auto">
          <a:xfrm>
            <a:off x="8054975" y="4784725"/>
            <a:ext cx="1447800" cy="76200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2400">
              <a:solidFill>
                <a:srgbClr val="0000FF"/>
              </a:solidFill>
              <a:latin typeface="Times New Roman" panose="02020603050405020304" pitchFamily="18" charset="0"/>
            </a:endParaRPr>
          </a:p>
        </p:txBody>
      </p:sp>
      <p:sp>
        <p:nvSpPr>
          <p:cNvPr id="32773" name="Text Box 5"/>
          <p:cNvSpPr txBox="1">
            <a:spLocks noChangeArrowheads="1"/>
          </p:cNvSpPr>
          <p:nvPr/>
        </p:nvSpPr>
        <p:spPr bwMode="auto">
          <a:xfrm>
            <a:off x="8151814" y="5715001"/>
            <a:ext cx="2516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000" b="1">
                <a:solidFill>
                  <a:srgbClr val="FF0000"/>
                </a:solidFill>
              </a:rPr>
              <a:t>Runoff = 15 mm</a:t>
            </a:r>
          </a:p>
        </p:txBody>
      </p:sp>
      <p:sp>
        <p:nvSpPr>
          <p:cNvPr id="32774" name="Line 6"/>
          <p:cNvSpPr>
            <a:spLocks noChangeShapeType="1"/>
          </p:cNvSpPr>
          <p:nvPr/>
        </p:nvSpPr>
        <p:spPr bwMode="auto">
          <a:xfrm>
            <a:off x="6073775" y="4708525"/>
            <a:ext cx="0" cy="9906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2400">
              <a:solidFill>
                <a:srgbClr val="0000FF"/>
              </a:solidFill>
              <a:latin typeface="Times New Roman" panose="02020603050405020304" pitchFamily="18" charset="0"/>
            </a:endParaRPr>
          </a:p>
        </p:txBody>
      </p:sp>
      <p:sp>
        <p:nvSpPr>
          <p:cNvPr id="32775" name="Line 7"/>
          <p:cNvSpPr>
            <a:spLocks noChangeShapeType="1"/>
          </p:cNvSpPr>
          <p:nvPr/>
        </p:nvSpPr>
        <p:spPr bwMode="auto">
          <a:xfrm>
            <a:off x="6378575" y="4860925"/>
            <a:ext cx="0" cy="9906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2400">
              <a:solidFill>
                <a:srgbClr val="0000FF"/>
              </a:solidFill>
              <a:latin typeface="Times New Roman" panose="02020603050405020304" pitchFamily="18" charset="0"/>
            </a:endParaRPr>
          </a:p>
        </p:txBody>
      </p:sp>
      <p:sp>
        <p:nvSpPr>
          <p:cNvPr id="32776" name="Line 8"/>
          <p:cNvSpPr>
            <a:spLocks noChangeShapeType="1"/>
          </p:cNvSpPr>
          <p:nvPr/>
        </p:nvSpPr>
        <p:spPr bwMode="auto">
          <a:xfrm>
            <a:off x="6683375" y="5089525"/>
            <a:ext cx="0" cy="9906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2400">
              <a:solidFill>
                <a:srgbClr val="0000FF"/>
              </a:solidFill>
              <a:latin typeface="Times New Roman" panose="02020603050405020304" pitchFamily="18" charset="0"/>
            </a:endParaRPr>
          </a:p>
        </p:txBody>
      </p:sp>
      <p:sp>
        <p:nvSpPr>
          <p:cNvPr id="32777" name="Line 9"/>
          <p:cNvSpPr>
            <a:spLocks noChangeShapeType="1"/>
          </p:cNvSpPr>
          <p:nvPr/>
        </p:nvSpPr>
        <p:spPr bwMode="auto">
          <a:xfrm>
            <a:off x="6988175" y="5241925"/>
            <a:ext cx="0" cy="9906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2400">
              <a:solidFill>
                <a:srgbClr val="0000FF"/>
              </a:solidFill>
              <a:latin typeface="Times New Roman" panose="02020603050405020304" pitchFamily="18" charset="0"/>
            </a:endParaRPr>
          </a:p>
        </p:txBody>
      </p:sp>
      <p:sp>
        <p:nvSpPr>
          <p:cNvPr id="32778" name="Line 10"/>
          <p:cNvSpPr>
            <a:spLocks noChangeShapeType="1"/>
          </p:cNvSpPr>
          <p:nvPr/>
        </p:nvSpPr>
        <p:spPr bwMode="auto">
          <a:xfrm>
            <a:off x="7292975" y="5394325"/>
            <a:ext cx="0" cy="9906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2400">
              <a:solidFill>
                <a:srgbClr val="0000FF"/>
              </a:solidFill>
              <a:latin typeface="Times New Roman" panose="02020603050405020304" pitchFamily="18" charset="0"/>
            </a:endParaRPr>
          </a:p>
        </p:txBody>
      </p:sp>
      <p:sp>
        <p:nvSpPr>
          <p:cNvPr id="32779" name="Line 11"/>
          <p:cNvSpPr>
            <a:spLocks noChangeShapeType="1"/>
          </p:cNvSpPr>
          <p:nvPr/>
        </p:nvSpPr>
        <p:spPr bwMode="auto">
          <a:xfrm>
            <a:off x="7673975" y="5622925"/>
            <a:ext cx="0" cy="9906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2400">
              <a:solidFill>
                <a:srgbClr val="0000FF"/>
              </a:solidFill>
              <a:latin typeface="Times New Roman" panose="02020603050405020304" pitchFamily="18" charset="0"/>
            </a:endParaRPr>
          </a:p>
        </p:txBody>
      </p:sp>
      <p:sp>
        <p:nvSpPr>
          <p:cNvPr id="32780" name="Text Box 12"/>
          <p:cNvSpPr txBox="1">
            <a:spLocks noChangeArrowheads="1"/>
          </p:cNvSpPr>
          <p:nvPr/>
        </p:nvSpPr>
        <p:spPr bwMode="auto">
          <a:xfrm>
            <a:off x="4364038" y="5638801"/>
            <a:ext cx="24828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000" b="1">
                <a:solidFill>
                  <a:srgbClr val="CC6600"/>
                </a:solidFill>
              </a:rPr>
              <a:t>Percolation</a:t>
            </a:r>
          </a:p>
          <a:p>
            <a:pPr algn="ctr" fontAlgn="base">
              <a:spcBef>
                <a:spcPct val="0"/>
              </a:spcBef>
              <a:spcAft>
                <a:spcPct val="0"/>
              </a:spcAft>
            </a:pPr>
            <a:r>
              <a:rPr lang="en-US" altLang="en-US" sz="2000" b="1">
                <a:solidFill>
                  <a:srgbClr val="CC6600"/>
                </a:solidFill>
              </a:rPr>
              <a:t>below root zone</a:t>
            </a:r>
          </a:p>
          <a:p>
            <a:pPr algn="ctr" fontAlgn="base">
              <a:spcBef>
                <a:spcPct val="0"/>
              </a:spcBef>
              <a:spcAft>
                <a:spcPct val="0"/>
              </a:spcAft>
            </a:pPr>
            <a:r>
              <a:rPr lang="en-US" altLang="en-US" sz="2000" b="1">
                <a:solidFill>
                  <a:srgbClr val="CC6600"/>
                </a:solidFill>
              </a:rPr>
              <a:t>50 mm</a:t>
            </a:r>
          </a:p>
        </p:txBody>
      </p:sp>
      <p:grpSp>
        <p:nvGrpSpPr>
          <p:cNvPr id="32781" name="Group 13"/>
          <p:cNvGrpSpPr>
            <a:grpSpLocks/>
          </p:cNvGrpSpPr>
          <p:nvPr/>
        </p:nvGrpSpPr>
        <p:grpSpPr bwMode="auto">
          <a:xfrm>
            <a:off x="6454776" y="3336925"/>
            <a:ext cx="2689225" cy="1066800"/>
            <a:chOff x="2256" y="2064"/>
            <a:chExt cx="1584" cy="672"/>
          </a:xfrm>
        </p:grpSpPr>
        <p:sp>
          <p:nvSpPr>
            <p:cNvPr id="32782" name="Line 14"/>
            <p:cNvSpPr>
              <a:spLocks noChangeShapeType="1"/>
            </p:cNvSpPr>
            <p:nvPr/>
          </p:nvSpPr>
          <p:spPr bwMode="auto">
            <a:xfrm>
              <a:off x="2496" y="2064"/>
              <a:ext cx="0" cy="67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2400">
                <a:solidFill>
                  <a:srgbClr val="0000FF"/>
                </a:solidFill>
                <a:latin typeface="Times New Roman" panose="02020603050405020304" pitchFamily="18" charset="0"/>
              </a:endParaRPr>
            </a:p>
          </p:txBody>
        </p:sp>
        <p:sp>
          <p:nvSpPr>
            <p:cNvPr id="32783" name="Line 15"/>
            <p:cNvSpPr>
              <a:spLocks noChangeShapeType="1"/>
            </p:cNvSpPr>
            <p:nvPr/>
          </p:nvSpPr>
          <p:spPr bwMode="auto">
            <a:xfrm>
              <a:off x="2688" y="2064"/>
              <a:ext cx="0" cy="67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2400">
                <a:solidFill>
                  <a:srgbClr val="0000FF"/>
                </a:solidFill>
                <a:latin typeface="Times New Roman" panose="02020603050405020304" pitchFamily="18" charset="0"/>
              </a:endParaRPr>
            </a:p>
          </p:txBody>
        </p:sp>
        <p:sp>
          <p:nvSpPr>
            <p:cNvPr id="32784" name="Line 16"/>
            <p:cNvSpPr>
              <a:spLocks noChangeShapeType="1"/>
            </p:cNvSpPr>
            <p:nvPr/>
          </p:nvSpPr>
          <p:spPr bwMode="auto">
            <a:xfrm>
              <a:off x="2928" y="2064"/>
              <a:ext cx="0" cy="67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2400">
                <a:solidFill>
                  <a:srgbClr val="0000FF"/>
                </a:solidFill>
                <a:latin typeface="Times New Roman" panose="02020603050405020304" pitchFamily="18" charset="0"/>
              </a:endParaRPr>
            </a:p>
          </p:txBody>
        </p:sp>
        <p:sp>
          <p:nvSpPr>
            <p:cNvPr id="32785" name="Line 17"/>
            <p:cNvSpPr>
              <a:spLocks noChangeShapeType="1"/>
            </p:cNvSpPr>
            <p:nvPr/>
          </p:nvSpPr>
          <p:spPr bwMode="auto">
            <a:xfrm>
              <a:off x="3168" y="2064"/>
              <a:ext cx="0" cy="67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2400">
                <a:solidFill>
                  <a:srgbClr val="0000FF"/>
                </a:solidFill>
                <a:latin typeface="Times New Roman" panose="02020603050405020304" pitchFamily="18" charset="0"/>
              </a:endParaRPr>
            </a:p>
          </p:txBody>
        </p:sp>
        <p:sp>
          <p:nvSpPr>
            <p:cNvPr id="32786" name="Line 18"/>
            <p:cNvSpPr>
              <a:spLocks noChangeShapeType="1"/>
            </p:cNvSpPr>
            <p:nvPr/>
          </p:nvSpPr>
          <p:spPr bwMode="auto">
            <a:xfrm>
              <a:off x="3408" y="2064"/>
              <a:ext cx="0" cy="67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2400">
                <a:solidFill>
                  <a:srgbClr val="0000FF"/>
                </a:solidFill>
                <a:latin typeface="Times New Roman" panose="02020603050405020304" pitchFamily="18" charset="0"/>
              </a:endParaRPr>
            </a:p>
          </p:txBody>
        </p:sp>
        <p:sp>
          <p:nvSpPr>
            <p:cNvPr id="32787" name="Line 19"/>
            <p:cNvSpPr>
              <a:spLocks noChangeShapeType="1"/>
            </p:cNvSpPr>
            <p:nvPr/>
          </p:nvSpPr>
          <p:spPr bwMode="auto">
            <a:xfrm>
              <a:off x="3648" y="2064"/>
              <a:ext cx="0" cy="67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2400">
                <a:solidFill>
                  <a:srgbClr val="0000FF"/>
                </a:solidFill>
                <a:latin typeface="Times New Roman" panose="02020603050405020304" pitchFamily="18" charset="0"/>
              </a:endParaRPr>
            </a:p>
          </p:txBody>
        </p:sp>
        <p:sp>
          <p:nvSpPr>
            <p:cNvPr id="32788" name="Line 20"/>
            <p:cNvSpPr>
              <a:spLocks noChangeShapeType="1"/>
            </p:cNvSpPr>
            <p:nvPr/>
          </p:nvSpPr>
          <p:spPr bwMode="auto">
            <a:xfrm>
              <a:off x="3840" y="2064"/>
              <a:ext cx="0" cy="67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2400">
                <a:solidFill>
                  <a:srgbClr val="0000FF"/>
                </a:solidFill>
                <a:latin typeface="Times New Roman" panose="02020603050405020304" pitchFamily="18" charset="0"/>
              </a:endParaRPr>
            </a:p>
          </p:txBody>
        </p:sp>
        <p:sp>
          <p:nvSpPr>
            <p:cNvPr id="32789" name="Line 21"/>
            <p:cNvSpPr>
              <a:spLocks noChangeShapeType="1"/>
            </p:cNvSpPr>
            <p:nvPr/>
          </p:nvSpPr>
          <p:spPr bwMode="auto">
            <a:xfrm>
              <a:off x="2256" y="2064"/>
              <a:ext cx="0" cy="67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2400">
                <a:solidFill>
                  <a:srgbClr val="0000FF"/>
                </a:solidFill>
                <a:latin typeface="Times New Roman" panose="02020603050405020304" pitchFamily="18" charset="0"/>
              </a:endParaRPr>
            </a:p>
          </p:txBody>
        </p:sp>
      </p:grpSp>
      <p:sp>
        <p:nvSpPr>
          <p:cNvPr id="32790" name="Text Box 22"/>
          <p:cNvSpPr txBox="1">
            <a:spLocks noChangeArrowheads="1"/>
          </p:cNvSpPr>
          <p:nvPr/>
        </p:nvSpPr>
        <p:spPr bwMode="auto">
          <a:xfrm>
            <a:off x="6054726" y="2727326"/>
            <a:ext cx="3573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000" b="1">
                <a:solidFill>
                  <a:srgbClr val="0000FF"/>
                </a:solidFill>
              </a:rPr>
              <a:t>Precipitation = 500 mm</a:t>
            </a:r>
          </a:p>
        </p:txBody>
      </p:sp>
      <p:sp>
        <p:nvSpPr>
          <p:cNvPr id="32791" name="Text Box 23"/>
          <p:cNvSpPr txBox="1">
            <a:spLocks noChangeArrowheads="1"/>
          </p:cNvSpPr>
          <p:nvPr/>
        </p:nvSpPr>
        <p:spPr bwMode="auto">
          <a:xfrm>
            <a:off x="1676400" y="1828801"/>
            <a:ext cx="4343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000" b="1">
                <a:solidFill>
                  <a:srgbClr val="000000"/>
                </a:solidFill>
              </a:rPr>
              <a:t>How much irrigation is required during the growing season if the crop requires 850 mm of water for optimal production?  How many liters of water will be pumped if the field is 10 ha?</a:t>
            </a:r>
          </a:p>
        </p:txBody>
      </p:sp>
    </p:spTree>
    <p:extLst>
      <p:ext uri="{BB962C8B-B14F-4D97-AF65-F5344CB8AC3E}">
        <p14:creationId xmlns:p14="http://schemas.microsoft.com/office/powerpoint/2010/main" val="4108682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a:solidFill>
                  <a:schemeClr val="bg1"/>
                </a:solidFill>
              </a:rPr>
              <a:t>Solution</a:t>
            </a:r>
          </a:p>
        </p:txBody>
      </p:sp>
      <p:sp>
        <p:nvSpPr>
          <p:cNvPr id="33795" name="Text Box 3"/>
          <p:cNvSpPr txBox="1">
            <a:spLocks noChangeArrowheads="1"/>
          </p:cNvSpPr>
          <p:nvPr/>
        </p:nvSpPr>
        <p:spPr bwMode="auto">
          <a:xfrm>
            <a:off x="2438401" y="2133601"/>
            <a:ext cx="70850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800">
                <a:solidFill>
                  <a:srgbClr val="000000"/>
                </a:solidFill>
              </a:rPr>
              <a:t>Inputs – Outputs = Change in Storage</a:t>
            </a:r>
          </a:p>
        </p:txBody>
      </p:sp>
      <p:sp>
        <p:nvSpPr>
          <p:cNvPr id="33796" name="Text Box 4"/>
          <p:cNvSpPr txBox="1">
            <a:spLocks noChangeArrowheads="1"/>
          </p:cNvSpPr>
          <p:nvPr/>
        </p:nvSpPr>
        <p:spPr bwMode="auto">
          <a:xfrm>
            <a:off x="1676400" y="2819401"/>
            <a:ext cx="90008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FF"/>
                </a:solidFill>
              </a:rPr>
              <a:t>Inputs = precipitation (500 mm) + irrigation (?)</a:t>
            </a:r>
          </a:p>
          <a:p>
            <a:pPr fontAlgn="base">
              <a:spcBef>
                <a:spcPct val="0"/>
              </a:spcBef>
              <a:spcAft>
                <a:spcPct val="0"/>
              </a:spcAft>
            </a:pPr>
            <a:r>
              <a:rPr lang="en-US" altLang="en-US" sz="2400">
                <a:solidFill>
                  <a:srgbClr val="FF0000"/>
                </a:solidFill>
              </a:rPr>
              <a:t>Outputs = runoff (15 mm) and deep seepage (50 mm)</a:t>
            </a:r>
          </a:p>
          <a:p>
            <a:pPr fontAlgn="base">
              <a:spcBef>
                <a:spcPct val="0"/>
              </a:spcBef>
              <a:spcAft>
                <a:spcPct val="0"/>
              </a:spcAft>
            </a:pPr>
            <a:r>
              <a:rPr lang="en-US" altLang="en-US" sz="2400">
                <a:solidFill>
                  <a:srgbClr val="CC6600"/>
                </a:solidFill>
              </a:rPr>
              <a:t>Change in storage = Water required by plants (850 mm)</a:t>
            </a:r>
          </a:p>
        </p:txBody>
      </p:sp>
      <p:sp>
        <p:nvSpPr>
          <p:cNvPr id="33797" name="Text Box 5"/>
          <p:cNvSpPr txBox="1">
            <a:spLocks noChangeArrowheads="1"/>
          </p:cNvSpPr>
          <p:nvPr/>
        </p:nvSpPr>
        <p:spPr bwMode="auto">
          <a:xfrm>
            <a:off x="3635747" y="4191001"/>
            <a:ext cx="46506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rPr>
              <a:t>(500 + I) – (15 + 50) = 850</a:t>
            </a:r>
          </a:p>
          <a:p>
            <a:pPr algn="ctr" fontAlgn="base">
              <a:spcBef>
                <a:spcPct val="0"/>
              </a:spcBef>
              <a:spcAft>
                <a:spcPct val="0"/>
              </a:spcAft>
            </a:pPr>
            <a:r>
              <a:rPr lang="en-US" altLang="en-US" sz="2400">
                <a:solidFill>
                  <a:srgbClr val="000000"/>
                </a:solidFill>
              </a:rPr>
              <a:t>Irrigation = 415 mm</a:t>
            </a:r>
          </a:p>
        </p:txBody>
      </p:sp>
      <p:sp>
        <p:nvSpPr>
          <p:cNvPr id="33798" name="Text Box 6"/>
          <p:cNvSpPr txBox="1">
            <a:spLocks noChangeArrowheads="1"/>
          </p:cNvSpPr>
          <p:nvPr/>
        </p:nvSpPr>
        <p:spPr bwMode="auto">
          <a:xfrm>
            <a:off x="3336369" y="5257801"/>
            <a:ext cx="547957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rPr>
              <a:t>Liters of water = 415 mm * 10 ha</a:t>
            </a:r>
          </a:p>
          <a:p>
            <a:pPr algn="ctr" fontAlgn="base">
              <a:spcBef>
                <a:spcPct val="0"/>
              </a:spcBef>
              <a:spcAft>
                <a:spcPct val="0"/>
              </a:spcAft>
            </a:pPr>
            <a:r>
              <a:rPr lang="en-US" altLang="en-US" sz="2400">
                <a:solidFill>
                  <a:srgbClr val="000000"/>
                </a:solidFill>
              </a:rPr>
              <a:t>= 0.415 m * 100,000 m</a:t>
            </a:r>
            <a:r>
              <a:rPr lang="en-US" altLang="en-US" sz="2400" baseline="30000">
                <a:solidFill>
                  <a:srgbClr val="000000"/>
                </a:solidFill>
              </a:rPr>
              <a:t>2</a:t>
            </a:r>
          </a:p>
          <a:p>
            <a:pPr algn="ctr" fontAlgn="base">
              <a:spcBef>
                <a:spcPct val="0"/>
              </a:spcBef>
              <a:spcAft>
                <a:spcPct val="0"/>
              </a:spcAft>
            </a:pPr>
            <a:r>
              <a:rPr lang="en-US" altLang="en-US" sz="2400">
                <a:solidFill>
                  <a:srgbClr val="000000"/>
                </a:solidFill>
              </a:rPr>
              <a:t>= 41500 m</a:t>
            </a:r>
            <a:r>
              <a:rPr lang="en-US" altLang="en-US" sz="2400" baseline="30000">
                <a:solidFill>
                  <a:srgbClr val="000000"/>
                </a:solidFill>
              </a:rPr>
              <a:t>3</a:t>
            </a:r>
            <a:r>
              <a:rPr lang="en-US" altLang="en-US" sz="2400">
                <a:solidFill>
                  <a:srgbClr val="000000"/>
                </a:solidFill>
              </a:rPr>
              <a:t> = 41,500,000 L</a:t>
            </a:r>
          </a:p>
        </p:txBody>
      </p:sp>
    </p:spTree>
    <p:extLst>
      <p:ext uri="{BB962C8B-B14F-4D97-AF65-F5344CB8AC3E}">
        <p14:creationId xmlns:p14="http://schemas.microsoft.com/office/powerpoint/2010/main" val="3603584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ox(in)">
                                      <p:cBhvr>
                                        <p:cTn id="7" dur="5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anim calcmode="lin" valueType="num">
                                      <p:cBhvr additive="base">
                                        <p:cTn id="12" dur="500" fill="hold"/>
                                        <p:tgtEl>
                                          <p:spTgt spid="33796"/>
                                        </p:tgtEl>
                                        <p:attrNameLst>
                                          <p:attrName>ppt_x</p:attrName>
                                        </p:attrNameLst>
                                      </p:cBhvr>
                                      <p:tavLst>
                                        <p:tav tm="0">
                                          <p:val>
                                            <p:strVal val="0-#ppt_w/2"/>
                                          </p:val>
                                        </p:tav>
                                        <p:tav tm="100000">
                                          <p:val>
                                            <p:strVal val="#ppt_x"/>
                                          </p:val>
                                        </p:tav>
                                      </p:tavLst>
                                    </p:anim>
                                    <p:anim calcmode="lin" valueType="num">
                                      <p:cBhvr additive="base">
                                        <p:cTn id="13"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3797"/>
                                        </p:tgtEl>
                                        <p:attrNameLst>
                                          <p:attrName>style.visibility</p:attrName>
                                        </p:attrNameLst>
                                      </p:cBhvr>
                                      <p:to>
                                        <p:strVal val="visible"/>
                                      </p:to>
                                    </p:set>
                                    <p:animEffect transition="in" filter="checkerboard(across)">
                                      <p:cBhvr>
                                        <p:cTn id="18" dur="500"/>
                                        <p:tgtEl>
                                          <p:spTgt spid="337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1" nodeType="clickEffect">
                                  <p:stCondLst>
                                    <p:cond delay="0"/>
                                  </p:stCondLst>
                                  <p:childTnLst>
                                    <p:set>
                                      <p:cBhvr>
                                        <p:cTn id="22" dur="1" fill="hold">
                                          <p:stCondLst>
                                            <p:cond delay="0"/>
                                          </p:stCondLst>
                                        </p:cTn>
                                        <p:tgtEl>
                                          <p:spTgt spid="33797"/>
                                        </p:tgtEl>
                                        <p:attrNameLst>
                                          <p:attrName>style.visibility</p:attrName>
                                        </p:attrNameLst>
                                      </p:cBhvr>
                                      <p:to>
                                        <p:strVal val="visible"/>
                                      </p:to>
                                    </p:set>
                                    <p:animEffect transition="in" filter="checkerboard(across)">
                                      <p:cBhvr>
                                        <p:cTn id="23" dur="500"/>
                                        <p:tgtEl>
                                          <p:spTgt spid="33797"/>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3798"/>
                                        </p:tgtEl>
                                        <p:attrNameLst>
                                          <p:attrName>style.visibility</p:attrName>
                                        </p:attrNameLst>
                                      </p:cBhvr>
                                      <p:to>
                                        <p:strVal val="visible"/>
                                      </p:to>
                                    </p:set>
                                    <p:animEffect transition="in" filter="checkerboard(across)">
                                      <p:cBhvr>
                                        <p:cTn id="26"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p:bldP spid="33797" grpId="0"/>
      <p:bldP spid="33797" grpId="1"/>
      <p:bldP spid="337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9800" y="2286000"/>
            <a:ext cx="7772400" cy="1143000"/>
          </a:xfrm>
        </p:spPr>
        <p:txBody>
          <a:bodyPr/>
          <a:lstStyle/>
          <a:p>
            <a:pPr eaLnBrk="1" hangingPunct="1"/>
            <a:r>
              <a:rPr lang="en-US" altLang="en-US" dirty="0" smtClean="0"/>
              <a:t>Precipitation</a:t>
            </a:r>
          </a:p>
        </p:txBody>
      </p:sp>
      <p:sp>
        <p:nvSpPr>
          <p:cNvPr id="3075" name="Rectangle 3"/>
          <p:cNvSpPr>
            <a:spLocks noGrp="1" noChangeArrowheads="1"/>
          </p:cNvSpPr>
          <p:nvPr>
            <p:ph type="subTitle" idx="1"/>
          </p:nvPr>
        </p:nvSpPr>
        <p:spPr/>
        <p:txBody>
          <a:bodyPr/>
          <a:lstStyle/>
          <a:p>
            <a:pPr eaLnBrk="1" hangingPunct="1"/>
            <a:endParaRPr lang="en-US" altLang="en-US" dirty="0" smtClean="0"/>
          </a:p>
        </p:txBody>
      </p:sp>
    </p:spTree>
    <p:extLst>
      <p:ext uri="{BB962C8B-B14F-4D97-AF65-F5344CB8AC3E}">
        <p14:creationId xmlns:p14="http://schemas.microsoft.com/office/powerpoint/2010/main" val="3026166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517544" y="2070186"/>
            <a:ext cx="7156912" cy="1737043"/>
          </a:xfrm>
        </p:spPr>
        <p:txBody>
          <a:bodyPr>
            <a:noAutofit/>
          </a:bodyPr>
          <a:lstStyle/>
          <a:p>
            <a:pPr eaLnBrk="1" hangingPunct="1"/>
            <a:r>
              <a:rPr lang="en-US" altLang="en-US" sz="6000" dirty="0" smtClean="0"/>
              <a:t>What is precipitation?</a:t>
            </a:r>
          </a:p>
        </p:txBody>
      </p:sp>
    </p:spTree>
    <p:extLst>
      <p:ext uri="{BB962C8B-B14F-4D97-AF65-F5344CB8AC3E}">
        <p14:creationId xmlns:p14="http://schemas.microsoft.com/office/powerpoint/2010/main" val="3868974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Precipitation</a:t>
            </a:r>
          </a:p>
        </p:txBody>
      </p:sp>
      <p:sp>
        <p:nvSpPr>
          <p:cNvPr id="9219" name="Rectangle 3"/>
          <p:cNvSpPr>
            <a:spLocks noGrp="1" noChangeArrowheads="1"/>
          </p:cNvSpPr>
          <p:nvPr>
            <p:ph type="body" idx="1"/>
          </p:nvPr>
        </p:nvSpPr>
        <p:spPr/>
        <p:txBody>
          <a:bodyPr>
            <a:normAutofit/>
          </a:bodyPr>
          <a:lstStyle/>
          <a:p>
            <a:pPr eaLnBrk="1" hangingPunct="1"/>
            <a:r>
              <a:rPr lang="en-US" altLang="en-US" sz="3600" dirty="0" smtClean="0"/>
              <a:t>Precipitation:  water falling from the atmosphere to the earth.</a:t>
            </a:r>
          </a:p>
          <a:p>
            <a:pPr lvl="1" eaLnBrk="1" hangingPunct="1"/>
            <a:r>
              <a:rPr lang="en-US" altLang="en-US" sz="3200" dirty="0" smtClean="0"/>
              <a:t>The primary input into the hydrologic cycle.</a:t>
            </a:r>
          </a:p>
          <a:p>
            <a:pPr lvl="1" eaLnBrk="1" hangingPunct="1"/>
            <a:r>
              <a:rPr lang="en-US" altLang="en-US" sz="3200" dirty="0" smtClean="0"/>
              <a:t>Atmospheric moisture condenses and forms:</a:t>
            </a:r>
          </a:p>
          <a:p>
            <a:pPr lvl="2" eaLnBrk="1" hangingPunct="1"/>
            <a:r>
              <a:rPr lang="en-US" altLang="en-US" sz="2800" dirty="0" smtClean="0"/>
              <a:t>Rain, snow, hail, drizzle, sleet, fog and dew.</a:t>
            </a:r>
          </a:p>
          <a:p>
            <a:pPr lvl="1" eaLnBrk="1" hangingPunct="1"/>
            <a:r>
              <a:rPr lang="en-US" altLang="en-US" sz="3200" dirty="0" smtClean="0"/>
              <a:t>Most precipitation falls as rain.</a:t>
            </a:r>
          </a:p>
          <a:p>
            <a:pPr lvl="2" eaLnBrk="1" hangingPunct="1"/>
            <a:r>
              <a:rPr lang="en-US" altLang="en-US" sz="2800" dirty="0" smtClean="0"/>
              <a:t>Rain has the largest impact on erosion.</a:t>
            </a:r>
          </a:p>
          <a:p>
            <a:pPr lvl="1" eaLnBrk="1" hangingPunct="1"/>
            <a:r>
              <a:rPr lang="en-US" altLang="en-US" sz="3200" dirty="0" smtClean="0"/>
              <a:t>Requires lifting of air mass so that it cools and condenses.</a:t>
            </a:r>
          </a:p>
          <a:p>
            <a:pPr eaLnBrk="1" hangingPunct="1"/>
            <a:endParaRPr lang="en-US" altLang="en-US" sz="3600" dirty="0" smtClean="0"/>
          </a:p>
        </p:txBody>
      </p:sp>
    </p:spTree>
    <p:extLst>
      <p:ext uri="{BB962C8B-B14F-4D97-AF65-F5344CB8AC3E}">
        <p14:creationId xmlns:p14="http://schemas.microsoft.com/office/powerpoint/2010/main" val="63024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How does precipitation form?</a:t>
            </a:r>
          </a:p>
        </p:txBody>
      </p:sp>
      <p:sp>
        <p:nvSpPr>
          <p:cNvPr id="15363" name="Content Placeholder 2"/>
          <p:cNvSpPr>
            <a:spLocks noGrp="1"/>
          </p:cNvSpPr>
          <p:nvPr>
            <p:ph idx="1"/>
          </p:nvPr>
        </p:nvSpPr>
        <p:spPr/>
        <p:txBody>
          <a:bodyPr/>
          <a:lstStyle/>
          <a:p>
            <a:pPr eaLnBrk="1" hangingPunct="1"/>
            <a:endParaRPr lang="en-US" altLang="en-US" smtClean="0"/>
          </a:p>
        </p:txBody>
      </p:sp>
    </p:spTree>
    <p:extLst>
      <p:ext uri="{BB962C8B-B14F-4D97-AF65-F5344CB8AC3E}">
        <p14:creationId xmlns:p14="http://schemas.microsoft.com/office/powerpoint/2010/main" val="1750220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2811" y="2376805"/>
            <a:ext cx="3268287" cy="1325563"/>
          </a:xfrm>
        </p:spPr>
        <p:txBody>
          <a:bodyPr/>
          <a:lstStyle/>
          <a:p>
            <a:pPr eaLnBrk="1" hangingPunct="1"/>
            <a:r>
              <a:rPr lang="en-US" altLang="en-US" dirty="0" smtClean="0"/>
              <a:t>Mechanisms for air lifting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6487" y="129844"/>
            <a:ext cx="8085513" cy="6899638"/>
          </a:xfrm>
        </p:spPr>
      </p:pic>
    </p:spTree>
    <p:extLst>
      <p:ext uri="{BB962C8B-B14F-4D97-AF65-F5344CB8AC3E}">
        <p14:creationId xmlns:p14="http://schemas.microsoft.com/office/powerpoint/2010/main" val="2561020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05000" y="427038"/>
            <a:ext cx="8229600" cy="792162"/>
          </a:xfrm>
        </p:spPr>
        <p:txBody>
          <a:bodyPr/>
          <a:lstStyle/>
          <a:p>
            <a:pPr eaLnBrk="1" hangingPunct="1"/>
            <a:r>
              <a:rPr lang="en-US" altLang="en-US" smtClean="0"/>
              <a:t>Condensation</a:t>
            </a:r>
          </a:p>
        </p:txBody>
      </p:sp>
      <p:sp>
        <p:nvSpPr>
          <p:cNvPr id="9219" name="Rectangle 3"/>
          <p:cNvSpPr>
            <a:spLocks noGrp="1" noChangeArrowheads="1"/>
          </p:cNvSpPr>
          <p:nvPr>
            <p:ph type="body" idx="1"/>
          </p:nvPr>
        </p:nvSpPr>
        <p:spPr>
          <a:xfrm>
            <a:off x="681645" y="1447800"/>
            <a:ext cx="10989424" cy="4876800"/>
          </a:xfrm>
        </p:spPr>
        <p:txBody>
          <a:bodyPr>
            <a:noAutofit/>
          </a:bodyPr>
          <a:lstStyle/>
          <a:p>
            <a:pPr eaLnBrk="1" hangingPunct="1"/>
            <a:r>
              <a:rPr lang="en-US" altLang="en-US" sz="3600" b="1" dirty="0"/>
              <a:t>Condensation</a:t>
            </a:r>
            <a:r>
              <a:rPr lang="en-US" altLang="en-US" sz="3600" dirty="0"/>
              <a:t> is the change of water vapor into a liquid. For condensation to occur, the air must be at or near saturation in the presence of condensation nuclei. </a:t>
            </a:r>
          </a:p>
          <a:p>
            <a:pPr eaLnBrk="1" hangingPunct="1"/>
            <a:r>
              <a:rPr lang="en-US" altLang="en-US" sz="3600" b="1" dirty="0"/>
              <a:t>Condensation nuclei</a:t>
            </a:r>
            <a:r>
              <a:rPr lang="en-US" altLang="en-US" sz="3600" dirty="0"/>
              <a:t> are small particles or aerosol upon which water vapor attaches to initiate condensation. Dust particulates, sea salt, sulfur and nitrogen oxide aerosols serve as common condensation nuclei. </a:t>
            </a:r>
          </a:p>
          <a:p>
            <a:pPr eaLnBrk="1" hangingPunct="1"/>
            <a:r>
              <a:rPr lang="en-US" altLang="en-US" sz="3600" dirty="0"/>
              <a:t>Size of aerosols range from </a:t>
            </a:r>
            <a:r>
              <a:rPr lang="en-US" altLang="en-US" sz="3600" b="1" dirty="0"/>
              <a:t>10</a:t>
            </a:r>
            <a:r>
              <a:rPr lang="en-US" altLang="en-US" sz="3600" b="1" baseline="30000" dirty="0"/>
              <a:t>-3</a:t>
            </a:r>
            <a:r>
              <a:rPr lang="en-US" altLang="en-US" sz="3600" b="1" dirty="0"/>
              <a:t> to 10 </a:t>
            </a:r>
            <a:r>
              <a:rPr lang="en-US" altLang="en-US" sz="3600" b="1" dirty="0">
                <a:latin typeface="Symbol" panose="05050102010706020507" pitchFamily="18" charset="2"/>
              </a:rPr>
              <a:t>m</a:t>
            </a:r>
            <a:r>
              <a:rPr lang="en-US" altLang="en-US" sz="3600" b="1" dirty="0"/>
              <a:t>m</a:t>
            </a:r>
            <a:r>
              <a:rPr lang="en-US" altLang="en-US" sz="3600" dirty="0"/>
              <a:t>.</a:t>
            </a:r>
          </a:p>
        </p:txBody>
      </p:sp>
    </p:spTree>
    <p:extLst>
      <p:ext uri="{BB962C8B-B14F-4D97-AF65-F5344CB8AC3E}">
        <p14:creationId xmlns:p14="http://schemas.microsoft.com/office/powerpoint/2010/main" val="3846486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05200" y="76200"/>
            <a:ext cx="5181600" cy="868362"/>
          </a:xfrm>
        </p:spPr>
        <p:txBody>
          <a:bodyPr/>
          <a:lstStyle/>
          <a:p>
            <a:pPr eaLnBrk="1" hangingPunct="1"/>
            <a:r>
              <a:rPr lang="en-US" altLang="en-US" sz="3600" dirty="0"/>
              <a:t>Precipitation formation</a:t>
            </a:r>
          </a:p>
        </p:txBody>
      </p:sp>
      <p:sp>
        <p:nvSpPr>
          <p:cNvPr id="10243" name="Rectangle 3"/>
          <p:cNvSpPr>
            <a:spLocks noGrp="1" noChangeArrowheads="1"/>
          </p:cNvSpPr>
          <p:nvPr>
            <p:ph type="body" idx="1"/>
          </p:nvPr>
        </p:nvSpPr>
        <p:spPr>
          <a:xfrm>
            <a:off x="199505" y="944562"/>
            <a:ext cx="5363095" cy="5380038"/>
          </a:xfrm>
          <a:noFill/>
        </p:spPr>
        <p:txBody>
          <a:bodyPr>
            <a:noAutofit/>
          </a:bodyPr>
          <a:lstStyle/>
          <a:p>
            <a:pPr eaLnBrk="1" hangingPunct="1">
              <a:lnSpc>
                <a:spcPct val="90000"/>
              </a:lnSpc>
            </a:pPr>
            <a:r>
              <a:rPr lang="en-US" altLang="en-US" sz="3200" dirty="0"/>
              <a:t>Lifting cools air masses so moisture condenses</a:t>
            </a:r>
          </a:p>
          <a:p>
            <a:pPr eaLnBrk="1" hangingPunct="1">
              <a:lnSpc>
                <a:spcPct val="90000"/>
              </a:lnSpc>
            </a:pPr>
            <a:r>
              <a:rPr lang="en-US" altLang="en-US" sz="3200" dirty="0"/>
              <a:t>Condensation </a:t>
            </a:r>
            <a:r>
              <a:rPr lang="en-US" altLang="en-US" sz="3200" dirty="0" smtClean="0"/>
              <a:t>nuclei (Aerosols) that water </a:t>
            </a:r>
            <a:r>
              <a:rPr lang="en-US" altLang="en-US" sz="3200" dirty="0"/>
              <a:t>molecules </a:t>
            </a:r>
            <a:r>
              <a:rPr lang="en-US" altLang="en-US" sz="3200" dirty="0" smtClean="0"/>
              <a:t>attach to</a:t>
            </a:r>
            <a:endParaRPr lang="en-US" altLang="en-US" sz="3200" dirty="0"/>
          </a:p>
          <a:p>
            <a:pPr eaLnBrk="1" hangingPunct="1">
              <a:lnSpc>
                <a:spcPct val="90000"/>
              </a:lnSpc>
            </a:pPr>
            <a:r>
              <a:rPr lang="en-US" altLang="en-US" sz="3200" dirty="0"/>
              <a:t>Rising &amp; growing</a:t>
            </a:r>
          </a:p>
          <a:p>
            <a:pPr lvl="1" eaLnBrk="1" hangingPunct="1">
              <a:lnSpc>
                <a:spcPct val="90000"/>
              </a:lnSpc>
            </a:pPr>
            <a:r>
              <a:rPr lang="en-US" altLang="en-US" sz="3200" dirty="0"/>
              <a:t>0.5 cm/s sufficient to carry 10 </a:t>
            </a:r>
            <a:r>
              <a:rPr lang="en-US" altLang="en-US" sz="3200" dirty="0">
                <a:latin typeface="Symbol" panose="05050102010706020507" pitchFamily="18" charset="2"/>
              </a:rPr>
              <a:t>m</a:t>
            </a:r>
            <a:r>
              <a:rPr lang="en-US" altLang="en-US" sz="3200" dirty="0"/>
              <a:t>m droplet</a:t>
            </a:r>
          </a:p>
          <a:p>
            <a:pPr lvl="1" eaLnBrk="1" hangingPunct="1">
              <a:lnSpc>
                <a:spcPct val="90000"/>
              </a:lnSpc>
            </a:pPr>
            <a:r>
              <a:rPr lang="en-US" altLang="en-US" sz="3200" dirty="0"/>
              <a:t>Critical size (~0.1 mm)</a:t>
            </a:r>
          </a:p>
          <a:p>
            <a:pPr lvl="1" eaLnBrk="1" hangingPunct="1">
              <a:lnSpc>
                <a:spcPct val="90000"/>
              </a:lnSpc>
            </a:pPr>
            <a:r>
              <a:rPr lang="en-US" altLang="en-US" sz="3200" dirty="0"/>
              <a:t>Gravity overcomes and drop falls</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133600"/>
            <a:ext cx="449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rvtip-condens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7588" y="76200"/>
            <a:ext cx="20304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61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altLang="en-US" sz="5400" dirty="0" smtClean="0"/>
              <a:t>Rain</a:t>
            </a:r>
          </a:p>
        </p:txBody>
      </p:sp>
      <p:sp>
        <p:nvSpPr>
          <p:cNvPr id="12291" name="Rectangle 3"/>
          <p:cNvSpPr>
            <a:spLocks noGrp="1" noChangeArrowheads="1"/>
          </p:cNvSpPr>
          <p:nvPr>
            <p:ph type="body" idx="1"/>
          </p:nvPr>
        </p:nvSpPr>
        <p:spPr>
          <a:xfrm>
            <a:off x="838200" y="1690688"/>
            <a:ext cx="10515600" cy="4351338"/>
          </a:xfrm>
        </p:spPr>
        <p:txBody>
          <a:bodyPr>
            <a:normAutofit/>
          </a:bodyPr>
          <a:lstStyle/>
          <a:p>
            <a:pPr eaLnBrk="1" hangingPunct="1"/>
            <a:r>
              <a:rPr lang="en-US" altLang="en-US" sz="3600" dirty="0"/>
              <a:t>Raindrops can be as large as 7 mm in diameter.</a:t>
            </a:r>
          </a:p>
          <a:p>
            <a:pPr lvl="1" eaLnBrk="1" hangingPunct="1"/>
            <a:r>
              <a:rPr lang="en-US" altLang="en-US" sz="3200" dirty="0"/>
              <a:t>Uniform droplets less than 0.5 mm in diameter is drizzle.</a:t>
            </a:r>
          </a:p>
          <a:p>
            <a:pPr eaLnBrk="1" hangingPunct="1"/>
            <a:r>
              <a:rPr lang="en-US" altLang="en-US" sz="3600" dirty="0"/>
              <a:t>The speed of fall depends on the size of the raindrop.</a:t>
            </a:r>
          </a:p>
          <a:p>
            <a:pPr lvl="1" eaLnBrk="1" hangingPunct="1"/>
            <a:r>
              <a:rPr lang="en-US" altLang="en-US" sz="3200" dirty="0"/>
              <a:t>Terminal velocity, </a:t>
            </a:r>
            <a:r>
              <a:rPr lang="en-US" altLang="en-US" sz="3200" dirty="0" err="1"/>
              <a:t>V</a:t>
            </a:r>
            <a:r>
              <a:rPr lang="en-US" altLang="en-US" sz="3200" baseline="-25000" dirty="0" err="1"/>
              <a:t>term</a:t>
            </a:r>
            <a:r>
              <a:rPr lang="en-US" altLang="en-US" sz="3200" dirty="0"/>
              <a:t>=3.86D</a:t>
            </a:r>
            <a:r>
              <a:rPr lang="en-US" altLang="en-US" sz="3200" baseline="30000" dirty="0"/>
              <a:t>0.67 </a:t>
            </a:r>
          </a:p>
          <a:p>
            <a:pPr eaLnBrk="1" hangingPunct="1"/>
            <a:r>
              <a:rPr lang="en-US" altLang="en-US" sz="3600" dirty="0"/>
              <a:t>Larger raindrops have more energy.</a:t>
            </a:r>
          </a:p>
          <a:p>
            <a:pPr eaLnBrk="1" hangingPunct="1"/>
            <a:r>
              <a:rPr lang="en-US" altLang="en-US" sz="3600" dirty="0"/>
              <a:t>Higher intensity storms typically have larger raindrops.</a:t>
            </a:r>
          </a:p>
          <a:p>
            <a:pPr lvl="1" eaLnBrk="1" hangingPunct="1"/>
            <a:r>
              <a:rPr lang="en-US" altLang="en-US" sz="3200" dirty="0"/>
              <a:t>Intensity = depth of precipitation / time</a:t>
            </a:r>
          </a:p>
        </p:txBody>
      </p:sp>
    </p:spTree>
    <p:extLst>
      <p:ext uri="{BB962C8B-B14F-4D97-AF65-F5344CB8AC3E}">
        <p14:creationId xmlns:p14="http://schemas.microsoft.com/office/powerpoint/2010/main" val="165024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05197" y="0"/>
            <a:ext cx="10515600" cy="1325563"/>
          </a:xfrm>
        </p:spPr>
        <p:txBody>
          <a:bodyPr/>
          <a:lstStyle/>
          <a:p>
            <a:pPr eaLnBrk="1" hangingPunct="1"/>
            <a:r>
              <a:rPr lang="en-US" altLang="en-US" dirty="0" smtClean="0"/>
              <a:t>Lecture Goals</a:t>
            </a:r>
          </a:p>
        </p:txBody>
      </p:sp>
      <p:sp>
        <p:nvSpPr>
          <p:cNvPr id="6147" name="Rectangle 3"/>
          <p:cNvSpPr>
            <a:spLocks noGrp="1" noChangeArrowheads="1"/>
          </p:cNvSpPr>
          <p:nvPr>
            <p:ph type="body" idx="1"/>
          </p:nvPr>
        </p:nvSpPr>
        <p:spPr>
          <a:xfrm>
            <a:off x="705197" y="1325563"/>
            <a:ext cx="10515600" cy="4351338"/>
          </a:xfrm>
        </p:spPr>
        <p:txBody>
          <a:bodyPr>
            <a:noAutofit/>
          </a:bodyPr>
          <a:lstStyle/>
          <a:p>
            <a:pPr marL="609600" indent="-609600">
              <a:buFontTx/>
              <a:buAutoNum type="arabicPeriod"/>
            </a:pPr>
            <a:r>
              <a:rPr lang="en-US" altLang="en-US" dirty="0" smtClean="0"/>
              <a:t>Understand the major components of the hydrologic cycle.</a:t>
            </a:r>
          </a:p>
          <a:p>
            <a:pPr marL="609600" indent="-609600">
              <a:buFontTx/>
              <a:buAutoNum type="arabicPeriod"/>
            </a:pPr>
            <a:r>
              <a:rPr lang="en-US" altLang="en-US" dirty="0" smtClean="0"/>
              <a:t>Appreciate </a:t>
            </a:r>
            <a:r>
              <a:rPr lang="en-US" altLang="en-US" dirty="0"/>
              <a:t>the wide variety of precipitation types in various climate regions and lay a foundation for how precipitation affects upcoming topics such as runoff and erosion.</a:t>
            </a:r>
          </a:p>
          <a:p>
            <a:pPr marL="609600" indent="-609600">
              <a:buFontTx/>
              <a:buAutoNum type="arabicPeriod"/>
            </a:pPr>
            <a:r>
              <a:rPr lang="en-US" altLang="en-US" dirty="0" smtClean="0"/>
              <a:t>Quantitatively </a:t>
            </a:r>
            <a:r>
              <a:rPr lang="en-US" altLang="en-US" dirty="0"/>
              <a:t>use important concepts such as return period and storm duration</a:t>
            </a:r>
            <a:r>
              <a:rPr lang="en-US" altLang="en-US" dirty="0" smtClean="0"/>
              <a:t>.</a:t>
            </a:r>
          </a:p>
          <a:p>
            <a:pPr marL="609600" indent="-609600">
              <a:buFontTx/>
              <a:buAutoNum type="arabicPeriod"/>
            </a:pPr>
            <a:r>
              <a:rPr lang="en-US" altLang="en-US" dirty="0" smtClean="0"/>
              <a:t>Discuss precipitation data availability</a:t>
            </a:r>
          </a:p>
          <a:p>
            <a:pPr marL="609600" indent="-609600">
              <a:buFontTx/>
              <a:buAutoNum type="arabicPeriod"/>
            </a:pPr>
            <a:endParaRPr lang="en-US" altLang="en-US" dirty="0"/>
          </a:p>
          <a:p>
            <a:pPr marL="0" indent="0">
              <a:buNone/>
            </a:pPr>
            <a:r>
              <a:rPr lang="en-US" altLang="en-US" dirty="0" smtClean="0"/>
              <a:t>Key Words:  hydrology cycle, precipitation, water balance</a:t>
            </a:r>
            <a:endParaRPr lang="en-US" altLang="en-US" dirty="0"/>
          </a:p>
        </p:txBody>
      </p:sp>
    </p:spTree>
    <p:extLst>
      <p:ext uri="{BB962C8B-B14F-4D97-AF65-F5344CB8AC3E}">
        <p14:creationId xmlns:p14="http://schemas.microsoft.com/office/powerpoint/2010/main" val="2951743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altLang="en-US" smtClean="0"/>
          </a:p>
        </p:txBody>
      </p:sp>
      <p:pic>
        <p:nvPicPr>
          <p:cNvPr id="13315" name="Picture 3" descr="NEW-4"/>
          <p:cNvPicPr>
            <a:picLocks noChangeAspect="1" noChangeArrowheads="1"/>
          </p:cNvPicPr>
          <p:nvPr/>
        </p:nvPicPr>
        <p:blipFill>
          <a:blip r:embed="rId2">
            <a:extLst>
              <a:ext uri="{28A0092B-C50C-407E-A947-70E740481C1C}">
                <a14:useLocalDpi xmlns:a14="http://schemas.microsoft.com/office/drawing/2010/main" val="0"/>
              </a:ext>
            </a:extLst>
          </a:blip>
          <a:srcRect l="4256" r="3192" b="4535"/>
          <a:stretch>
            <a:fillRect/>
          </a:stretch>
        </p:blipFill>
        <p:spPr bwMode="auto">
          <a:xfrm>
            <a:off x="2514600" y="242888"/>
            <a:ext cx="6934200" cy="636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631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8570" y="182245"/>
            <a:ext cx="10515600" cy="1325563"/>
          </a:xfrm>
        </p:spPr>
        <p:txBody>
          <a:bodyPr/>
          <a:lstStyle/>
          <a:p>
            <a:pPr eaLnBrk="1" hangingPunct="1"/>
            <a:r>
              <a:rPr lang="en-US" altLang="en-US" dirty="0" smtClean="0"/>
              <a:t>Precipitation Variation</a:t>
            </a:r>
          </a:p>
        </p:txBody>
      </p:sp>
      <p:sp>
        <p:nvSpPr>
          <p:cNvPr id="13315" name="Rectangle 3"/>
          <p:cNvSpPr>
            <a:spLocks noGrp="1" noChangeArrowheads="1"/>
          </p:cNvSpPr>
          <p:nvPr>
            <p:ph type="body" idx="1"/>
          </p:nvPr>
        </p:nvSpPr>
        <p:spPr>
          <a:xfrm>
            <a:off x="382385" y="1828800"/>
            <a:ext cx="9828415" cy="3505200"/>
          </a:xfrm>
        </p:spPr>
        <p:txBody>
          <a:bodyPr>
            <a:noAutofit/>
          </a:bodyPr>
          <a:lstStyle/>
          <a:p>
            <a:pPr eaLnBrk="1" hangingPunct="1"/>
            <a:r>
              <a:rPr lang="en-US" altLang="en-US" sz="4000" dirty="0" smtClean="0"/>
              <a:t>Influenced by </a:t>
            </a:r>
          </a:p>
          <a:p>
            <a:pPr lvl="1" eaLnBrk="1" hangingPunct="1"/>
            <a:r>
              <a:rPr lang="en-US" altLang="en-US" sz="3600" dirty="0" smtClean="0"/>
              <a:t>Atmospheric circulation and local factors</a:t>
            </a:r>
          </a:p>
          <a:p>
            <a:pPr lvl="2" eaLnBrk="1" hangingPunct="1"/>
            <a:r>
              <a:rPr lang="en-US" altLang="en-US" sz="3200" dirty="0" smtClean="0"/>
              <a:t>Higher near coastlines</a:t>
            </a:r>
          </a:p>
          <a:p>
            <a:pPr lvl="2" eaLnBrk="1" hangingPunct="1"/>
            <a:r>
              <a:rPr lang="en-US" altLang="en-US" sz="3200" dirty="0" smtClean="0"/>
              <a:t>Seasonal variation – annual oscillations in some places</a:t>
            </a:r>
          </a:p>
          <a:p>
            <a:pPr lvl="2" eaLnBrk="1" hangingPunct="1"/>
            <a:r>
              <a:rPr lang="en-US" altLang="en-US" sz="3200" dirty="0" smtClean="0"/>
              <a:t>Variables in mountainous areas</a:t>
            </a:r>
          </a:p>
          <a:p>
            <a:pPr lvl="2" eaLnBrk="1" hangingPunct="1"/>
            <a:r>
              <a:rPr lang="en-US" altLang="en-US" sz="3200" dirty="0" smtClean="0"/>
              <a:t>Increases in plains areas</a:t>
            </a:r>
          </a:p>
          <a:p>
            <a:pPr lvl="2" eaLnBrk="1" hangingPunct="1"/>
            <a:r>
              <a:rPr lang="en-US" altLang="en-US" sz="3200" dirty="0" smtClean="0"/>
              <a:t>More uniform in Eastern US than in West</a:t>
            </a:r>
          </a:p>
        </p:txBody>
      </p:sp>
    </p:spTree>
    <p:extLst>
      <p:ext uri="{BB962C8B-B14F-4D97-AF65-F5344CB8AC3E}">
        <p14:creationId xmlns:p14="http://schemas.microsoft.com/office/powerpoint/2010/main" val="1578368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Global Rainfall</a:t>
            </a:r>
          </a:p>
        </p:txBody>
      </p:sp>
      <p:sp>
        <p:nvSpPr>
          <p:cNvPr id="11267" name="Content Placeholder 2"/>
          <p:cNvSpPr>
            <a:spLocks noGrp="1"/>
          </p:cNvSpPr>
          <p:nvPr>
            <p:ph idx="1"/>
          </p:nvPr>
        </p:nvSpPr>
        <p:spPr/>
        <p:txBody>
          <a:bodyPr/>
          <a:lstStyle/>
          <a:p>
            <a:endParaRPr lang="en-US" altLang="en-US" smtClean="0"/>
          </a:p>
        </p:txBody>
      </p:sp>
      <p:pic>
        <p:nvPicPr>
          <p:cNvPr id="11268" name="Picture 4" descr="world rainfall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9144000" cy="411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860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altLang="en-US" smtClean="0"/>
          </a:p>
        </p:txBody>
      </p:sp>
      <p:sp>
        <p:nvSpPr>
          <p:cNvPr id="10243" name="Rectangle 3"/>
          <p:cNvSpPr>
            <a:spLocks noGrp="1" noChangeArrowheads="1"/>
          </p:cNvSpPr>
          <p:nvPr>
            <p:ph type="body" idx="1"/>
          </p:nvPr>
        </p:nvSpPr>
        <p:spPr/>
        <p:txBody>
          <a:bodyPr/>
          <a:lstStyle/>
          <a:p>
            <a:pPr eaLnBrk="1" hangingPunct="1"/>
            <a:endParaRPr lang="en-US" altLang="en-US" smtClean="0"/>
          </a:p>
        </p:txBody>
      </p:sp>
      <p:pic>
        <p:nvPicPr>
          <p:cNvPr id="10244" name="Picture 8" descr="/pub/prism/us_30s/graphics/ppt/Normals/us_ppt_1981_2010.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193" y="0"/>
            <a:ext cx="966972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20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392734" y="1825625"/>
            <a:ext cx="7406532" cy="4351338"/>
          </a:xfrm>
          <a:prstGeom prst="rect">
            <a:avLst/>
          </a:prstGeom>
        </p:spPr>
      </p:pic>
      <p:pic>
        <p:nvPicPr>
          <p:cNvPr id="5" name="Picture 4"/>
          <p:cNvPicPr>
            <a:picLocks noChangeAspect="1"/>
          </p:cNvPicPr>
          <p:nvPr/>
        </p:nvPicPr>
        <p:blipFill rotWithShape="1">
          <a:blip r:embed="rId3"/>
          <a:srcRect l="15928" t="11703" r="16245" b="7092"/>
          <a:stretch/>
        </p:blipFill>
        <p:spPr>
          <a:xfrm>
            <a:off x="1261681" y="0"/>
            <a:ext cx="9668638" cy="6886837"/>
          </a:xfrm>
          <a:prstGeom prst="rect">
            <a:avLst/>
          </a:prstGeom>
        </p:spPr>
      </p:pic>
      <p:pic>
        <p:nvPicPr>
          <p:cNvPr id="7" name="Picture 6"/>
          <p:cNvPicPr>
            <a:picLocks noChangeAspect="1"/>
          </p:cNvPicPr>
          <p:nvPr/>
        </p:nvPicPr>
        <p:blipFill rotWithShape="1">
          <a:blip r:embed="rId2"/>
          <a:srcRect l="37708" t="32979" r="43854" b="27837"/>
          <a:stretch/>
        </p:blipFill>
        <p:spPr>
          <a:xfrm>
            <a:off x="1435100" y="4001294"/>
            <a:ext cx="2247900" cy="2806700"/>
          </a:xfrm>
          <a:prstGeom prst="rect">
            <a:avLst/>
          </a:prstGeom>
        </p:spPr>
      </p:pic>
    </p:spTree>
    <p:extLst>
      <p:ext uri="{BB962C8B-B14F-4D97-AF65-F5344CB8AC3E}">
        <p14:creationId xmlns:p14="http://schemas.microsoft.com/office/powerpoint/2010/main" val="3562593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5833" t="29078" r="38125" b="10461"/>
          <a:stretch/>
        </p:blipFill>
        <p:spPr>
          <a:xfrm>
            <a:off x="882748" y="190416"/>
            <a:ext cx="10322807" cy="6542894"/>
          </a:xfrm>
          <a:prstGeom prst="rect">
            <a:avLst/>
          </a:prstGeom>
        </p:spPr>
      </p:pic>
    </p:spTree>
    <p:extLst>
      <p:ext uri="{BB962C8B-B14F-4D97-AF65-F5344CB8AC3E}">
        <p14:creationId xmlns:p14="http://schemas.microsoft.com/office/powerpoint/2010/main" val="3131846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4"/>
          <p:cNvPicPr>
            <a:picLocks noChangeAspect="1"/>
          </p:cNvPicPr>
          <p:nvPr/>
        </p:nvPicPr>
        <p:blipFill>
          <a:blip r:embed="rId2"/>
          <a:stretch>
            <a:fillRect/>
          </a:stretch>
        </p:blipFill>
        <p:spPr>
          <a:xfrm>
            <a:off x="1182547" y="0"/>
            <a:ext cx="9826905" cy="6858000"/>
          </a:xfrm>
          <a:prstGeom prst="rect">
            <a:avLst/>
          </a:prstGeom>
        </p:spPr>
      </p:pic>
    </p:spTree>
    <p:extLst>
      <p:ext uri="{BB962C8B-B14F-4D97-AF65-F5344CB8AC3E}">
        <p14:creationId xmlns:p14="http://schemas.microsoft.com/office/powerpoint/2010/main" val="18823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111" y="2766218"/>
            <a:ext cx="7507778" cy="1325563"/>
          </a:xfrm>
        </p:spPr>
        <p:txBody>
          <a:bodyPr/>
          <a:lstStyle/>
          <a:p>
            <a:r>
              <a:rPr lang="en-US" dirty="0" smtClean="0"/>
              <a:t>How is precipitation measured?</a:t>
            </a:r>
            <a:endParaRPr lang="en-US" dirty="0"/>
          </a:p>
        </p:txBody>
      </p:sp>
    </p:spTree>
    <p:extLst>
      <p:ext uri="{BB962C8B-B14F-4D97-AF65-F5344CB8AC3E}">
        <p14:creationId xmlns:p14="http://schemas.microsoft.com/office/powerpoint/2010/main" val="3107163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09800" y="228600"/>
            <a:ext cx="7772400" cy="1143000"/>
          </a:xfrm>
        </p:spPr>
        <p:txBody>
          <a:bodyPr/>
          <a:lstStyle/>
          <a:p>
            <a:pPr eaLnBrk="1" hangingPunct="1"/>
            <a:r>
              <a:rPr lang="en-US" altLang="en-US" smtClean="0"/>
              <a:t>Precipitation Measurement</a:t>
            </a:r>
          </a:p>
        </p:txBody>
      </p:sp>
      <p:pic>
        <p:nvPicPr>
          <p:cNvPr id="17411" name="Picture 3" descr="rain g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1219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rain gage weighi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3716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rain gage weig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2192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rain gag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114800"/>
            <a:ext cx="1333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descr="TIPPING bucket rain g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962401"/>
            <a:ext cx="41148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descr="standard rain gage"/>
          <p:cNvPicPr>
            <a:picLocks noChangeAspect="1" noChangeArrowheads="1"/>
          </p:cNvPicPr>
          <p:nvPr/>
        </p:nvPicPr>
        <p:blipFill>
          <a:blip r:embed="rId7">
            <a:extLst>
              <a:ext uri="{28A0092B-C50C-407E-A947-70E740481C1C}">
                <a14:useLocalDpi xmlns:a14="http://schemas.microsoft.com/office/drawing/2010/main" val="0"/>
              </a:ext>
            </a:extLst>
          </a:blip>
          <a:srcRect l="19231" r="17308"/>
          <a:stretch>
            <a:fillRect/>
          </a:stretch>
        </p:blipFill>
        <p:spPr bwMode="auto">
          <a:xfrm>
            <a:off x="1828800" y="3886200"/>
            <a:ext cx="2514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05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685801"/>
            <a:ext cx="8229600" cy="639763"/>
          </a:xfrm>
        </p:spPr>
        <p:txBody>
          <a:bodyPr>
            <a:normAutofit fontScale="90000"/>
          </a:bodyPr>
          <a:lstStyle/>
          <a:p>
            <a:pPr eaLnBrk="1" hangingPunct="1"/>
            <a:r>
              <a:rPr lang="en-US" altLang="en-US" sz="4000"/>
              <a:t>Cumulative Rainfall</a:t>
            </a:r>
          </a:p>
        </p:txBody>
      </p:sp>
      <p:graphicFrame>
        <p:nvGraphicFramePr>
          <p:cNvPr id="21507" name="Object 3"/>
          <p:cNvGraphicFramePr>
            <a:graphicFrameLocks noGrp="1" noChangeAspect="1"/>
          </p:cNvGraphicFramePr>
          <p:nvPr>
            <p:ph idx="1"/>
          </p:nvPr>
        </p:nvGraphicFramePr>
        <p:xfrm>
          <a:off x="2514601" y="1590676"/>
          <a:ext cx="7096125" cy="4200525"/>
        </p:xfrm>
        <a:graphic>
          <a:graphicData uri="http://schemas.openxmlformats.org/presentationml/2006/ole">
            <mc:AlternateContent xmlns:mc="http://schemas.openxmlformats.org/markup-compatibility/2006">
              <mc:Choice xmlns:v="urn:schemas-microsoft-com:vml" Requires="v">
                <p:oleObj spid="_x0000_s2056" name="Chart" r:id="rId3" imgW="7096049" imgH="4200449" progId="Excel.Chart.8">
                  <p:embed/>
                </p:oleObj>
              </mc:Choice>
              <mc:Fallback>
                <p:oleObj name="Chart" r:id="rId3" imgW="7096049" imgH="420044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1590676"/>
                        <a:ext cx="7096125" cy="42005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8" name="Text Box 4"/>
          <p:cNvSpPr txBox="1">
            <a:spLocks noChangeArrowheads="1"/>
          </p:cNvSpPr>
          <p:nvPr/>
        </p:nvSpPr>
        <p:spPr bwMode="auto">
          <a:xfrm>
            <a:off x="3276600" y="6096001"/>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800" b="1">
                <a:latin typeface="Garamond" panose="02020404030301010803" pitchFamily="18" charset="0"/>
              </a:rPr>
              <a:t>Rainfall Mass Curve</a:t>
            </a:r>
          </a:p>
        </p:txBody>
      </p:sp>
    </p:spTree>
    <p:extLst>
      <p:ext uri="{BB962C8B-B14F-4D97-AF65-F5344CB8AC3E}">
        <p14:creationId xmlns:p14="http://schemas.microsoft.com/office/powerpoint/2010/main" val="780987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are the components of the hydrologic cycle?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2989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228600"/>
            <a:ext cx="8229600" cy="762000"/>
          </a:xfrm>
        </p:spPr>
        <p:txBody>
          <a:bodyPr/>
          <a:lstStyle/>
          <a:p>
            <a:pPr eaLnBrk="1" hangingPunct="1"/>
            <a:r>
              <a:rPr lang="en-US" altLang="en-US" smtClean="0"/>
              <a:t>Arithmetic Mean Method</a:t>
            </a:r>
          </a:p>
        </p:txBody>
      </p:sp>
      <p:sp>
        <p:nvSpPr>
          <p:cNvPr id="22531" name="Rectangle 3"/>
          <p:cNvSpPr>
            <a:spLocks noGrp="1" noChangeArrowheads="1"/>
          </p:cNvSpPr>
          <p:nvPr>
            <p:ph type="body" sz="half" idx="1"/>
          </p:nvPr>
        </p:nvSpPr>
        <p:spPr>
          <a:xfrm>
            <a:off x="1676400" y="1295400"/>
            <a:ext cx="6324600" cy="381000"/>
          </a:xfrm>
        </p:spPr>
        <p:txBody>
          <a:bodyPr>
            <a:normAutofit fontScale="92500" lnSpcReduction="10000"/>
          </a:bodyPr>
          <a:lstStyle/>
          <a:p>
            <a:pPr eaLnBrk="1" hangingPunct="1"/>
            <a:r>
              <a:rPr lang="en-US" altLang="en-US" sz="2400"/>
              <a:t>Simplest method for determining areal average</a:t>
            </a:r>
          </a:p>
        </p:txBody>
      </p:sp>
      <p:sp>
        <p:nvSpPr>
          <p:cNvPr id="22532" name="Freeform 4"/>
          <p:cNvSpPr>
            <a:spLocks/>
          </p:cNvSpPr>
          <p:nvPr/>
        </p:nvSpPr>
        <p:spPr bwMode="auto">
          <a:xfrm>
            <a:off x="6934200" y="1905000"/>
            <a:ext cx="2667000" cy="3429000"/>
          </a:xfrm>
          <a:custGeom>
            <a:avLst/>
            <a:gdLst>
              <a:gd name="T0" fmla="*/ 1693545000 w 1680"/>
              <a:gd name="T1" fmla="*/ 0 h 2160"/>
              <a:gd name="T2" fmla="*/ 725805000 w 1680"/>
              <a:gd name="T3" fmla="*/ 483870000 h 2160"/>
              <a:gd name="T4" fmla="*/ 0 w 1680"/>
              <a:gd name="T5" fmla="*/ 1451610000 h 2160"/>
              <a:gd name="T6" fmla="*/ 362902500 w 1680"/>
              <a:gd name="T7" fmla="*/ 2147483646 h 2160"/>
              <a:gd name="T8" fmla="*/ 1088707500 w 1680"/>
              <a:gd name="T9" fmla="*/ 2147483646 h 2160"/>
              <a:gd name="T10" fmla="*/ 2147483646 w 1680"/>
              <a:gd name="T11" fmla="*/ 2147483646 h 2160"/>
              <a:gd name="T12" fmla="*/ 2147483646 w 1680"/>
              <a:gd name="T13" fmla="*/ 2147483646 h 2160"/>
              <a:gd name="T14" fmla="*/ 2147483646 w 1680"/>
              <a:gd name="T15" fmla="*/ 2147483646 h 2160"/>
              <a:gd name="T16" fmla="*/ 2147483646 w 1680"/>
              <a:gd name="T17" fmla="*/ 2147483646 h 2160"/>
              <a:gd name="T18" fmla="*/ 2147483646 w 1680"/>
              <a:gd name="T19" fmla="*/ 1572577500 h 2160"/>
              <a:gd name="T20" fmla="*/ 2147483646 w 1680"/>
              <a:gd name="T21" fmla="*/ 725805000 h 2160"/>
              <a:gd name="T22" fmla="*/ 2147483646 w 1680"/>
              <a:gd name="T23" fmla="*/ 0 h 2160"/>
              <a:gd name="T24" fmla="*/ 1693545000 w 1680"/>
              <a:gd name="T25" fmla="*/ 0 h 2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0"/>
              <a:gd name="T40" fmla="*/ 0 h 2160"/>
              <a:gd name="T41" fmla="*/ 1680 w 1680"/>
              <a:gd name="T42" fmla="*/ 2160 h 21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0" h="2160">
                <a:moveTo>
                  <a:pt x="672" y="0"/>
                </a:moveTo>
                <a:lnTo>
                  <a:pt x="288" y="192"/>
                </a:lnTo>
                <a:lnTo>
                  <a:pt x="0" y="576"/>
                </a:lnTo>
                <a:lnTo>
                  <a:pt x="144" y="1104"/>
                </a:lnTo>
                <a:lnTo>
                  <a:pt x="432" y="1536"/>
                </a:lnTo>
                <a:lnTo>
                  <a:pt x="1008" y="2016"/>
                </a:lnTo>
                <a:lnTo>
                  <a:pt x="1440" y="2160"/>
                </a:lnTo>
                <a:lnTo>
                  <a:pt x="1680" y="1824"/>
                </a:lnTo>
                <a:lnTo>
                  <a:pt x="1680" y="1296"/>
                </a:lnTo>
                <a:lnTo>
                  <a:pt x="1680" y="624"/>
                </a:lnTo>
                <a:lnTo>
                  <a:pt x="1440" y="288"/>
                </a:lnTo>
                <a:lnTo>
                  <a:pt x="912" y="0"/>
                </a:lnTo>
                <a:lnTo>
                  <a:pt x="672" y="0"/>
                </a:lnTo>
                <a:close/>
              </a:path>
            </a:pathLst>
          </a:custGeom>
          <a:solidFill>
            <a:schemeClr val="accent1"/>
          </a:solidFill>
          <a:ln w="9525">
            <a:solidFill>
              <a:schemeClr val="tx1"/>
            </a:solidFill>
            <a:round/>
            <a:headEnd/>
            <a:tailEnd/>
          </a:ln>
        </p:spPr>
        <p:txBody>
          <a:bodyPr/>
          <a:lstStyle/>
          <a:p>
            <a:endParaRPr lang="en-US"/>
          </a:p>
        </p:txBody>
      </p:sp>
      <p:sp>
        <p:nvSpPr>
          <p:cNvPr id="22533" name="Oval 5"/>
          <p:cNvSpPr>
            <a:spLocks noChangeArrowheads="1"/>
          </p:cNvSpPr>
          <p:nvPr/>
        </p:nvSpPr>
        <p:spPr bwMode="auto">
          <a:xfrm>
            <a:off x="8534400" y="2514600"/>
            <a:ext cx="152400" cy="152400"/>
          </a:xfrm>
          <a:prstGeom prst="ellipse">
            <a:avLst/>
          </a:prstGeom>
          <a:solidFill>
            <a:srgbClr val="800000"/>
          </a:solidFill>
          <a:ln w="952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4" name="Oval 6"/>
          <p:cNvSpPr>
            <a:spLocks noChangeArrowheads="1"/>
          </p:cNvSpPr>
          <p:nvPr/>
        </p:nvSpPr>
        <p:spPr bwMode="auto">
          <a:xfrm>
            <a:off x="7543800" y="3429000"/>
            <a:ext cx="152400" cy="152400"/>
          </a:xfrm>
          <a:prstGeom prst="ellipse">
            <a:avLst/>
          </a:prstGeom>
          <a:solidFill>
            <a:srgbClr val="800000"/>
          </a:solidFill>
          <a:ln w="952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5" name="Oval 7"/>
          <p:cNvSpPr>
            <a:spLocks noChangeArrowheads="1"/>
          </p:cNvSpPr>
          <p:nvPr/>
        </p:nvSpPr>
        <p:spPr bwMode="auto">
          <a:xfrm>
            <a:off x="8763000" y="3886200"/>
            <a:ext cx="152400" cy="152400"/>
          </a:xfrm>
          <a:prstGeom prst="ellipse">
            <a:avLst/>
          </a:prstGeom>
          <a:solidFill>
            <a:srgbClr val="800000"/>
          </a:solidFill>
          <a:ln w="952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6" name="Text Box 8"/>
          <p:cNvSpPr txBox="1">
            <a:spLocks noChangeArrowheads="1"/>
          </p:cNvSpPr>
          <p:nvPr/>
        </p:nvSpPr>
        <p:spPr bwMode="auto">
          <a:xfrm>
            <a:off x="8305800" y="2133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solidFill>
                  <a:schemeClr val="bg2"/>
                </a:solidFill>
                <a:latin typeface="Garamond" panose="02020404030301010803" pitchFamily="18" charset="0"/>
              </a:rPr>
              <a:t>P</a:t>
            </a:r>
            <a:r>
              <a:rPr lang="en-US" altLang="en-US" sz="1800" baseline="-25000">
                <a:solidFill>
                  <a:schemeClr val="bg2"/>
                </a:solidFill>
                <a:latin typeface="Garamond" panose="02020404030301010803" pitchFamily="18" charset="0"/>
              </a:rPr>
              <a:t>1</a:t>
            </a:r>
          </a:p>
        </p:txBody>
      </p:sp>
      <p:sp>
        <p:nvSpPr>
          <p:cNvPr id="22537" name="Text Box 9"/>
          <p:cNvSpPr txBox="1">
            <a:spLocks noChangeArrowheads="1"/>
          </p:cNvSpPr>
          <p:nvPr/>
        </p:nvSpPr>
        <p:spPr bwMode="auto">
          <a:xfrm>
            <a:off x="7239000" y="3048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solidFill>
                  <a:schemeClr val="bg2"/>
                </a:solidFill>
                <a:latin typeface="Garamond" panose="02020404030301010803" pitchFamily="18" charset="0"/>
              </a:rPr>
              <a:t>P</a:t>
            </a:r>
            <a:r>
              <a:rPr lang="en-US" altLang="en-US" sz="1800" baseline="-25000">
                <a:solidFill>
                  <a:schemeClr val="bg2"/>
                </a:solidFill>
                <a:latin typeface="Garamond" panose="02020404030301010803" pitchFamily="18" charset="0"/>
              </a:rPr>
              <a:t>2</a:t>
            </a:r>
          </a:p>
        </p:txBody>
      </p:sp>
      <p:sp>
        <p:nvSpPr>
          <p:cNvPr id="22538" name="Text Box 10"/>
          <p:cNvSpPr txBox="1">
            <a:spLocks noChangeArrowheads="1"/>
          </p:cNvSpPr>
          <p:nvPr/>
        </p:nvSpPr>
        <p:spPr bwMode="auto">
          <a:xfrm>
            <a:off x="8763000" y="40528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solidFill>
                  <a:schemeClr val="bg2"/>
                </a:solidFill>
                <a:latin typeface="Garamond" panose="02020404030301010803" pitchFamily="18" charset="0"/>
              </a:rPr>
              <a:t>P</a:t>
            </a:r>
            <a:r>
              <a:rPr lang="en-US" altLang="en-US" sz="1800" baseline="-25000">
                <a:solidFill>
                  <a:schemeClr val="bg2"/>
                </a:solidFill>
                <a:latin typeface="Garamond" panose="02020404030301010803" pitchFamily="18" charset="0"/>
              </a:rPr>
              <a:t>3</a:t>
            </a:r>
          </a:p>
        </p:txBody>
      </p:sp>
      <p:sp>
        <p:nvSpPr>
          <p:cNvPr id="22539" name="Text Box 11"/>
          <p:cNvSpPr txBox="1">
            <a:spLocks noChangeArrowheads="1"/>
          </p:cNvSpPr>
          <p:nvPr/>
        </p:nvSpPr>
        <p:spPr bwMode="auto">
          <a:xfrm>
            <a:off x="1828800" y="1905001"/>
            <a:ext cx="15240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latin typeface="Garamond" panose="02020404030301010803" pitchFamily="18" charset="0"/>
              </a:rPr>
              <a:t>P</a:t>
            </a:r>
            <a:r>
              <a:rPr lang="en-US" altLang="en-US" sz="1800" baseline="-25000">
                <a:latin typeface="Garamond" panose="02020404030301010803" pitchFamily="18" charset="0"/>
              </a:rPr>
              <a:t>1</a:t>
            </a:r>
            <a:r>
              <a:rPr lang="en-US" altLang="en-US" sz="1800">
                <a:latin typeface="Garamond" panose="02020404030301010803" pitchFamily="18" charset="0"/>
              </a:rPr>
              <a:t> = 10 mm</a:t>
            </a:r>
          </a:p>
          <a:p>
            <a:pPr>
              <a:spcBef>
                <a:spcPct val="50000"/>
              </a:spcBef>
              <a:buFontTx/>
              <a:buNone/>
            </a:pPr>
            <a:r>
              <a:rPr lang="en-US" altLang="en-US" sz="1800">
                <a:latin typeface="Garamond" panose="02020404030301010803" pitchFamily="18" charset="0"/>
              </a:rPr>
              <a:t>P</a:t>
            </a:r>
            <a:r>
              <a:rPr lang="en-US" altLang="en-US" sz="1800" baseline="-25000">
                <a:latin typeface="Garamond" panose="02020404030301010803" pitchFamily="18" charset="0"/>
              </a:rPr>
              <a:t>2</a:t>
            </a:r>
            <a:r>
              <a:rPr lang="en-US" altLang="en-US" sz="1800">
                <a:latin typeface="Garamond" panose="02020404030301010803" pitchFamily="18" charset="0"/>
              </a:rPr>
              <a:t> = 20 mm</a:t>
            </a:r>
          </a:p>
          <a:p>
            <a:pPr>
              <a:spcBef>
                <a:spcPct val="50000"/>
              </a:spcBef>
              <a:buFontTx/>
              <a:buNone/>
            </a:pPr>
            <a:r>
              <a:rPr lang="en-US" altLang="en-US" sz="1800">
                <a:latin typeface="Garamond" panose="02020404030301010803" pitchFamily="18" charset="0"/>
              </a:rPr>
              <a:t>P</a:t>
            </a:r>
            <a:r>
              <a:rPr lang="en-US" altLang="en-US" sz="1800" baseline="-25000">
                <a:latin typeface="Garamond" panose="02020404030301010803" pitchFamily="18" charset="0"/>
              </a:rPr>
              <a:t>3</a:t>
            </a:r>
            <a:r>
              <a:rPr lang="en-US" altLang="en-US" sz="1800">
                <a:latin typeface="Garamond" panose="02020404030301010803" pitchFamily="18" charset="0"/>
              </a:rPr>
              <a:t> = 30 mm</a:t>
            </a:r>
          </a:p>
        </p:txBody>
      </p:sp>
      <p:sp>
        <p:nvSpPr>
          <p:cNvPr id="22540" name="Rectangle 12"/>
          <p:cNvSpPr>
            <a:spLocks noChangeArrowheads="1"/>
          </p:cNvSpPr>
          <p:nvPr/>
        </p:nvSpPr>
        <p:spPr bwMode="auto">
          <a:xfrm>
            <a:off x="1676400" y="5334000"/>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400"/>
              <a:t>Gages must be uniformly distributed</a:t>
            </a:r>
          </a:p>
          <a:p>
            <a:pPr eaLnBrk="1" hangingPunct="1"/>
            <a:r>
              <a:rPr lang="en-US" altLang="en-US" sz="2400"/>
              <a:t>Gage measurements should not vary greatly about the mean</a:t>
            </a:r>
          </a:p>
          <a:p>
            <a:pPr eaLnBrk="1" hangingPunct="1"/>
            <a:endParaRPr lang="en-US" altLang="en-US" sz="2400"/>
          </a:p>
        </p:txBody>
      </p:sp>
      <p:pic>
        <p:nvPicPr>
          <p:cNvPr id="22541"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244850"/>
            <a:ext cx="1447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4267201"/>
            <a:ext cx="24511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62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05000" y="274638"/>
            <a:ext cx="8229600" cy="715962"/>
          </a:xfrm>
        </p:spPr>
        <p:txBody>
          <a:bodyPr/>
          <a:lstStyle/>
          <a:p>
            <a:pPr eaLnBrk="1" hangingPunct="1"/>
            <a:r>
              <a:rPr lang="en-US" altLang="en-US" sz="4000"/>
              <a:t>Thiessen polygon method</a:t>
            </a:r>
          </a:p>
        </p:txBody>
      </p:sp>
      <p:sp>
        <p:nvSpPr>
          <p:cNvPr id="23555" name="Freeform 3"/>
          <p:cNvSpPr>
            <a:spLocks/>
          </p:cNvSpPr>
          <p:nvPr/>
        </p:nvSpPr>
        <p:spPr bwMode="auto">
          <a:xfrm>
            <a:off x="7696200" y="1143000"/>
            <a:ext cx="2667000" cy="3429000"/>
          </a:xfrm>
          <a:custGeom>
            <a:avLst/>
            <a:gdLst>
              <a:gd name="T0" fmla="*/ 1693545000 w 1680"/>
              <a:gd name="T1" fmla="*/ 0 h 2160"/>
              <a:gd name="T2" fmla="*/ 725805000 w 1680"/>
              <a:gd name="T3" fmla="*/ 483870000 h 2160"/>
              <a:gd name="T4" fmla="*/ 0 w 1680"/>
              <a:gd name="T5" fmla="*/ 1451610000 h 2160"/>
              <a:gd name="T6" fmla="*/ 362902500 w 1680"/>
              <a:gd name="T7" fmla="*/ 2147483646 h 2160"/>
              <a:gd name="T8" fmla="*/ 1088707500 w 1680"/>
              <a:gd name="T9" fmla="*/ 2147483646 h 2160"/>
              <a:gd name="T10" fmla="*/ 2147483646 w 1680"/>
              <a:gd name="T11" fmla="*/ 2147483646 h 2160"/>
              <a:gd name="T12" fmla="*/ 2147483646 w 1680"/>
              <a:gd name="T13" fmla="*/ 2147483646 h 2160"/>
              <a:gd name="T14" fmla="*/ 2147483646 w 1680"/>
              <a:gd name="T15" fmla="*/ 2147483646 h 2160"/>
              <a:gd name="T16" fmla="*/ 2147483646 w 1680"/>
              <a:gd name="T17" fmla="*/ 2147483646 h 2160"/>
              <a:gd name="T18" fmla="*/ 2147483646 w 1680"/>
              <a:gd name="T19" fmla="*/ 1572577500 h 2160"/>
              <a:gd name="T20" fmla="*/ 2147483646 w 1680"/>
              <a:gd name="T21" fmla="*/ 725805000 h 2160"/>
              <a:gd name="T22" fmla="*/ 2147483646 w 1680"/>
              <a:gd name="T23" fmla="*/ 0 h 2160"/>
              <a:gd name="T24" fmla="*/ 1693545000 w 1680"/>
              <a:gd name="T25" fmla="*/ 0 h 2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0"/>
              <a:gd name="T40" fmla="*/ 0 h 2160"/>
              <a:gd name="T41" fmla="*/ 1680 w 1680"/>
              <a:gd name="T42" fmla="*/ 2160 h 21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0" h="2160">
                <a:moveTo>
                  <a:pt x="672" y="0"/>
                </a:moveTo>
                <a:lnTo>
                  <a:pt x="288" y="192"/>
                </a:lnTo>
                <a:lnTo>
                  <a:pt x="0" y="576"/>
                </a:lnTo>
                <a:lnTo>
                  <a:pt x="144" y="1104"/>
                </a:lnTo>
                <a:lnTo>
                  <a:pt x="432" y="1536"/>
                </a:lnTo>
                <a:lnTo>
                  <a:pt x="1008" y="2016"/>
                </a:lnTo>
                <a:lnTo>
                  <a:pt x="1440" y="2160"/>
                </a:lnTo>
                <a:lnTo>
                  <a:pt x="1680" y="1824"/>
                </a:lnTo>
                <a:lnTo>
                  <a:pt x="1680" y="1296"/>
                </a:lnTo>
                <a:lnTo>
                  <a:pt x="1680" y="624"/>
                </a:lnTo>
                <a:lnTo>
                  <a:pt x="1440" y="288"/>
                </a:lnTo>
                <a:lnTo>
                  <a:pt x="912" y="0"/>
                </a:lnTo>
                <a:lnTo>
                  <a:pt x="672" y="0"/>
                </a:lnTo>
                <a:close/>
              </a:path>
            </a:pathLst>
          </a:custGeom>
          <a:solidFill>
            <a:schemeClr val="accent1"/>
          </a:solidFill>
          <a:ln w="9525">
            <a:solidFill>
              <a:schemeClr val="tx1"/>
            </a:solidFill>
            <a:round/>
            <a:headEnd/>
            <a:tailEnd/>
          </a:ln>
        </p:spPr>
        <p:txBody>
          <a:bodyPr/>
          <a:lstStyle/>
          <a:p>
            <a:endParaRPr lang="en-US"/>
          </a:p>
        </p:txBody>
      </p:sp>
      <p:sp>
        <p:nvSpPr>
          <p:cNvPr id="23556" name="Oval 4"/>
          <p:cNvSpPr>
            <a:spLocks noChangeArrowheads="1"/>
          </p:cNvSpPr>
          <p:nvPr/>
        </p:nvSpPr>
        <p:spPr bwMode="auto">
          <a:xfrm>
            <a:off x="9296400" y="1752600"/>
            <a:ext cx="152400" cy="152400"/>
          </a:xfrm>
          <a:prstGeom prst="ellipse">
            <a:avLst/>
          </a:prstGeom>
          <a:solidFill>
            <a:srgbClr val="800000"/>
          </a:solidFill>
          <a:ln w="952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7" name="Oval 5"/>
          <p:cNvSpPr>
            <a:spLocks noChangeArrowheads="1"/>
          </p:cNvSpPr>
          <p:nvPr/>
        </p:nvSpPr>
        <p:spPr bwMode="auto">
          <a:xfrm>
            <a:off x="8305800" y="2667000"/>
            <a:ext cx="152400" cy="152400"/>
          </a:xfrm>
          <a:prstGeom prst="ellipse">
            <a:avLst/>
          </a:prstGeom>
          <a:solidFill>
            <a:srgbClr val="800000"/>
          </a:solidFill>
          <a:ln w="952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8" name="Oval 6"/>
          <p:cNvSpPr>
            <a:spLocks noChangeArrowheads="1"/>
          </p:cNvSpPr>
          <p:nvPr/>
        </p:nvSpPr>
        <p:spPr bwMode="auto">
          <a:xfrm>
            <a:off x="9525000" y="3124200"/>
            <a:ext cx="152400" cy="152400"/>
          </a:xfrm>
          <a:prstGeom prst="ellipse">
            <a:avLst/>
          </a:prstGeom>
          <a:solidFill>
            <a:srgbClr val="800000"/>
          </a:solidFill>
          <a:ln w="952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9" name="Text Box 7"/>
          <p:cNvSpPr txBox="1">
            <a:spLocks noChangeArrowheads="1"/>
          </p:cNvSpPr>
          <p:nvPr/>
        </p:nvSpPr>
        <p:spPr bwMode="auto">
          <a:xfrm>
            <a:off x="9067800" y="1371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solidFill>
                  <a:schemeClr val="bg2"/>
                </a:solidFill>
                <a:latin typeface="Garamond" panose="02020404030301010803" pitchFamily="18" charset="0"/>
              </a:rPr>
              <a:t>P</a:t>
            </a:r>
            <a:r>
              <a:rPr lang="en-US" altLang="en-US" sz="1800" baseline="-25000">
                <a:solidFill>
                  <a:schemeClr val="bg2"/>
                </a:solidFill>
                <a:latin typeface="Garamond" panose="02020404030301010803" pitchFamily="18" charset="0"/>
              </a:rPr>
              <a:t>1</a:t>
            </a:r>
          </a:p>
        </p:txBody>
      </p:sp>
      <p:sp>
        <p:nvSpPr>
          <p:cNvPr id="23560" name="Text Box 8"/>
          <p:cNvSpPr txBox="1">
            <a:spLocks noChangeArrowheads="1"/>
          </p:cNvSpPr>
          <p:nvPr/>
        </p:nvSpPr>
        <p:spPr bwMode="auto">
          <a:xfrm>
            <a:off x="8001000" y="2286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solidFill>
                  <a:schemeClr val="bg2"/>
                </a:solidFill>
                <a:latin typeface="Garamond" panose="02020404030301010803" pitchFamily="18" charset="0"/>
              </a:rPr>
              <a:t>P</a:t>
            </a:r>
            <a:r>
              <a:rPr lang="en-US" altLang="en-US" sz="1800" baseline="-25000">
                <a:solidFill>
                  <a:schemeClr val="bg2"/>
                </a:solidFill>
                <a:latin typeface="Garamond" panose="02020404030301010803" pitchFamily="18" charset="0"/>
              </a:rPr>
              <a:t>2</a:t>
            </a:r>
          </a:p>
        </p:txBody>
      </p:sp>
      <p:sp>
        <p:nvSpPr>
          <p:cNvPr id="23561" name="Text Box 9"/>
          <p:cNvSpPr txBox="1">
            <a:spLocks noChangeArrowheads="1"/>
          </p:cNvSpPr>
          <p:nvPr/>
        </p:nvSpPr>
        <p:spPr bwMode="auto">
          <a:xfrm>
            <a:off x="9525000" y="32908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solidFill>
                  <a:schemeClr val="bg2"/>
                </a:solidFill>
                <a:latin typeface="Garamond" panose="02020404030301010803" pitchFamily="18" charset="0"/>
              </a:rPr>
              <a:t>P</a:t>
            </a:r>
            <a:r>
              <a:rPr lang="en-US" altLang="en-US" sz="1800" baseline="-25000">
                <a:solidFill>
                  <a:schemeClr val="bg2"/>
                </a:solidFill>
                <a:latin typeface="Garamond" panose="02020404030301010803" pitchFamily="18" charset="0"/>
              </a:rPr>
              <a:t>3</a:t>
            </a:r>
          </a:p>
        </p:txBody>
      </p:sp>
      <p:grpSp>
        <p:nvGrpSpPr>
          <p:cNvPr id="2" name="Group 10"/>
          <p:cNvGrpSpPr>
            <a:grpSpLocks/>
          </p:cNvGrpSpPr>
          <p:nvPr/>
        </p:nvGrpSpPr>
        <p:grpSpPr bwMode="auto">
          <a:xfrm>
            <a:off x="8382000" y="1828800"/>
            <a:ext cx="1219200" cy="1371600"/>
            <a:chOff x="3840" y="1632"/>
            <a:chExt cx="768" cy="864"/>
          </a:xfrm>
        </p:grpSpPr>
        <p:sp>
          <p:nvSpPr>
            <p:cNvPr id="23582" name="Line 11"/>
            <p:cNvSpPr>
              <a:spLocks noChangeShapeType="1"/>
            </p:cNvSpPr>
            <p:nvPr/>
          </p:nvSpPr>
          <p:spPr bwMode="auto">
            <a:xfrm>
              <a:off x="3840" y="2208"/>
              <a:ext cx="768"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583" name="Line 12"/>
            <p:cNvSpPr>
              <a:spLocks noChangeShapeType="1"/>
            </p:cNvSpPr>
            <p:nvPr/>
          </p:nvSpPr>
          <p:spPr bwMode="auto">
            <a:xfrm>
              <a:off x="4464" y="1632"/>
              <a:ext cx="144" cy="86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584" name="Line 13"/>
            <p:cNvSpPr>
              <a:spLocks noChangeShapeType="1"/>
            </p:cNvSpPr>
            <p:nvPr/>
          </p:nvSpPr>
          <p:spPr bwMode="auto">
            <a:xfrm flipV="1">
              <a:off x="3840" y="1632"/>
              <a:ext cx="624"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4"/>
          <p:cNvGrpSpPr>
            <a:grpSpLocks/>
          </p:cNvGrpSpPr>
          <p:nvPr/>
        </p:nvGrpSpPr>
        <p:grpSpPr bwMode="auto">
          <a:xfrm>
            <a:off x="8153400" y="1447801"/>
            <a:ext cx="2209800" cy="2316163"/>
            <a:chOff x="3696" y="1392"/>
            <a:chExt cx="1392" cy="1459"/>
          </a:xfrm>
        </p:grpSpPr>
        <p:sp>
          <p:nvSpPr>
            <p:cNvPr id="23579" name="Line 15"/>
            <p:cNvSpPr>
              <a:spLocks noChangeShapeType="1"/>
            </p:cNvSpPr>
            <p:nvPr/>
          </p:nvSpPr>
          <p:spPr bwMode="auto">
            <a:xfrm flipH="1" flipV="1">
              <a:off x="3696" y="1392"/>
              <a:ext cx="528" cy="624"/>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0" name="Freeform 16"/>
            <p:cNvSpPr>
              <a:spLocks/>
            </p:cNvSpPr>
            <p:nvPr/>
          </p:nvSpPr>
          <p:spPr bwMode="auto">
            <a:xfrm>
              <a:off x="3984" y="2160"/>
              <a:ext cx="298" cy="691"/>
            </a:xfrm>
            <a:custGeom>
              <a:avLst/>
              <a:gdLst>
                <a:gd name="T0" fmla="*/ 298 w 298"/>
                <a:gd name="T1" fmla="*/ 0 h 691"/>
                <a:gd name="T2" fmla="*/ 0 w 298"/>
                <a:gd name="T3" fmla="*/ 691 h 691"/>
                <a:gd name="T4" fmla="*/ 0 60000 65536"/>
                <a:gd name="T5" fmla="*/ 0 60000 65536"/>
                <a:gd name="T6" fmla="*/ 0 w 298"/>
                <a:gd name="T7" fmla="*/ 0 h 691"/>
                <a:gd name="T8" fmla="*/ 298 w 298"/>
                <a:gd name="T9" fmla="*/ 691 h 691"/>
              </a:gdLst>
              <a:ahLst/>
              <a:cxnLst>
                <a:cxn ang="T4">
                  <a:pos x="T0" y="T1"/>
                </a:cxn>
                <a:cxn ang="T5">
                  <a:pos x="T2" y="T3"/>
                </a:cxn>
              </a:cxnLst>
              <a:rect l="T6" t="T7" r="T8" b="T9"/>
              <a:pathLst>
                <a:path w="298" h="691">
                  <a:moveTo>
                    <a:pt x="298" y="0"/>
                  </a:moveTo>
                  <a:lnTo>
                    <a:pt x="0" y="691"/>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81" name="Line 17"/>
            <p:cNvSpPr>
              <a:spLocks noChangeShapeType="1"/>
            </p:cNvSpPr>
            <p:nvPr/>
          </p:nvSpPr>
          <p:spPr bwMode="auto">
            <a:xfrm flipV="1">
              <a:off x="4416" y="1920"/>
              <a:ext cx="672" cy="144"/>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8"/>
          <p:cNvGrpSpPr>
            <a:grpSpLocks/>
          </p:cNvGrpSpPr>
          <p:nvPr/>
        </p:nvGrpSpPr>
        <p:grpSpPr bwMode="auto">
          <a:xfrm>
            <a:off x="7696200" y="1143000"/>
            <a:ext cx="2667000" cy="3429000"/>
            <a:chOff x="3888" y="720"/>
            <a:chExt cx="1680" cy="2160"/>
          </a:xfrm>
        </p:grpSpPr>
        <p:grpSp>
          <p:nvGrpSpPr>
            <p:cNvPr id="23570" name="Group 19"/>
            <p:cNvGrpSpPr>
              <a:grpSpLocks/>
            </p:cNvGrpSpPr>
            <p:nvPr/>
          </p:nvGrpSpPr>
          <p:grpSpPr bwMode="auto">
            <a:xfrm>
              <a:off x="3888" y="720"/>
              <a:ext cx="1680" cy="2160"/>
              <a:chOff x="3408" y="1200"/>
              <a:chExt cx="1680" cy="2160"/>
            </a:xfrm>
          </p:grpSpPr>
          <p:grpSp>
            <p:nvGrpSpPr>
              <p:cNvPr id="23574" name="Group 20"/>
              <p:cNvGrpSpPr>
                <a:grpSpLocks/>
              </p:cNvGrpSpPr>
              <p:nvPr/>
            </p:nvGrpSpPr>
            <p:grpSpPr bwMode="auto">
              <a:xfrm>
                <a:off x="4224" y="2012"/>
                <a:ext cx="198" cy="148"/>
                <a:chOff x="4224" y="2016"/>
                <a:chExt cx="198" cy="148"/>
              </a:xfrm>
            </p:grpSpPr>
            <p:sp>
              <p:nvSpPr>
                <p:cNvPr id="23576" name="Freeform 21"/>
                <p:cNvSpPr>
                  <a:spLocks/>
                </p:cNvSpPr>
                <p:nvPr/>
              </p:nvSpPr>
              <p:spPr bwMode="auto">
                <a:xfrm>
                  <a:off x="4224" y="2016"/>
                  <a:ext cx="84" cy="90"/>
                </a:xfrm>
                <a:custGeom>
                  <a:avLst/>
                  <a:gdLst>
                    <a:gd name="T0" fmla="*/ 0 w 84"/>
                    <a:gd name="T1" fmla="*/ 0 h 90"/>
                    <a:gd name="T2" fmla="*/ 84 w 84"/>
                    <a:gd name="T3" fmla="*/ 90 h 90"/>
                    <a:gd name="T4" fmla="*/ 0 60000 65536"/>
                    <a:gd name="T5" fmla="*/ 0 60000 65536"/>
                    <a:gd name="T6" fmla="*/ 0 w 84"/>
                    <a:gd name="T7" fmla="*/ 0 h 90"/>
                    <a:gd name="T8" fmla="*/ 84 w 84"/>
                    <a:gd name="T9" fmla="*/ 90 h 90"/>
                  </a:gdLst>
                  <a:ahLst/>
                  <a:cxnLst>
                    <a:cxn ang="T4">
                      <a:pos x="T0" y="T1"/>
                    </a:cxn>
                    <a:cxn ang="T5">
                      <a:pos x="T2" y="T3"/>
                    </a:cxn>
                  </a:cxnLst>
                  <a:rect l="T6" t="T7" r="T8" b="T9"/>
                  <a:pathLst>
                    <a:path w="84" h="90">
                      <a:moveTo>
                        <a:pt x="0" y="0"/>
                      </a:moveTo>
                      <a:lnTo>
                        <a:pt x="84" y="9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7" name="Freeform 22"/>
                <p:cNvSpPr>
                  <a:spLocks/>
                </p:cNvSpPr>
                <p:nvPr/>
              </p:nvSpPr>
              <p:spPr bwMode="auto">
                <a:xfrm>
                  <a:off x="4282" y="2102"/>
                  <a:ext cx="24" cy="62"/>
                </a:xfrm>
                <a:custGeom>
                  <a:avLst/>
                  <a:gdLst>
                    <a:gd name="T0" fmla="*/ 0 w 24"/>
                    <a:gd name="T1" fmla="*/ 62 h 62"/>
                    <a:gd name="T2" fmla="*/ 24 w 24"/>
                    <a:gd name="T3" fmla="*/ 0 h 62"/>
                    <a:gd name="T4" fmla="*/ 0 60000 65536"/>
                    <a:gd name="T5" fmla="*/ 0 60000 65536"/>
                    <a:gd name="T6" fmla="*/ 0 w 24"/>
                    <a:gd name="T7" fmla="*/ 0 h 62"/>
                    <a:gd name="T8" fmla="*/ 24 w 24"/>
                    <a:gd name="T9" fmla="*/ 62 h 62"/>
                  </a:gdLst>
                  <a:ahLst/>
                  <a:cxnLst>
                    <a:cxn ang="T4">
                      <a:pos x="T0" y="T1"/>
                    </a:cxn>
                    <a:cxn ang="T5">
                      <a:pos x="T2" y="T3"/>
                    </a:cxn>
                  </a:cxnLst>
                  <a:rect l="T6" t="T7" r="T8" b="T9"/>
                  <a:pathLst>
                    <a:path w="24" h="62">
                      <a:moveTo>
                        <a:pt x="0" y="62"/>
                      </a:moveTo>
                      <a:lnTo>
                        <a:pt x="24"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8" name="Freeform 23"/>
                <p:cNvSpPr>
                  <a:spLocks/>
                </p:cNvSpPr>
                <p:nvPr/>
              </p:nvSpPr>
              <p:spPr bwMode="auto">
                <a:xfrm>
                  <a:off x="4300" y="2064"/>
                  <a:ext cx="122" cy="26"/>
                </a:xfrm>
                <a:custGeom>
                  <a:avLst/>
                  <a:gdLst>
                    <a:gd name="T0" fmla="*/ 122 w 122"/>
                    <a:gd name="T1" fmla="*/ 0 h 26"/>
                    <a:gd name="T2" fmla="*/ 0 w 122"/>
                    <a:gd name="T3" fmla="*/ 26 h 26"/>
                    <a:gd name="T4" fmla="*/ 0 60000 65536"/>
                    <a:gd name="T5" fmla="*/ 0 60000 65536"/>
                    <a:gd name="T6" fmla="*/ 0 w 122"/>
                    <a:gd name="T7" fmla="*/ 0 h 26"/>
                    <a:gd name="T8" fmla="*/ 122 w 122"/>
                    <a:gd name="T9" fmla="*/ 26 h 26"/>
                  </a:gdLst>
                  <a:ahLst/>
                  <a:cxnLst>
                    <a:cxn ang="T4">
                      <a:pos x="T0" y="T1"/>
                    </a:cxn>
                    <a:cxn ang="T5">
                      <a:pos x="T2" y="T3"/>
                    </a:cxn>
                  </a:cxnLst>
                  <a:rect l="T6" t="T7" r="T8" b="T9"/>
                  <a:pathLst>
                    <a:path w="122" h="26">
                      <a:moveTo>
                        <a:pt x="122" y="0"/>
                      </a:moveTo>
                      <a:lnTo>
                        <a:pt x="0" y="26"/>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575" name="Freeform 24"/>
              <p:cNvSpPr>
                <a:spLocks/>
              </p:cNvSpPr>
              <p:nvPr/>
            </p:nvSpPr>
            <p:spPr bwMode="auto">
              <a:xfrm>
                <a:off x="3408" y="1200"/>
                <a:ext cx="1680" cy="2160"/>
              </a:xfrm>
              <a:custGeom>
                <a:avLst/>
                <a:gdLst>
                  <a:gd name="T0" fmla="*/ 672 w 1680"/>
                  <a:gd name="T1" fmla="*/ 0 h 2160"/>
                  <a:gd name="T2" fmla="*/ 288 w 1680"/>
                  <a:gd name="T3" fmla="*/ 192 h 2160"/>
                  <a:gd name="T4" fmla="*/ 0 w 1680"/>
                  <a:gd name="T5" fmla="*/ 576 h 2160"/>
                  <a:gd name="T6" fmla="*/ 144 w 1680"/>
                  <a:gd name="T7" fmla="*/ 1104 h 2160"/>
                  <a:gd name="T8" fmla="*/ 432 w 1680"/>
                  <a:gd name="T9" fmla="*/ 1536 h 2160"/>
                  <a:gd name="T10" fmla="*/ 1008 w 1680"/>
                  <a:gd name="T11" fmla="*/ 2016 h 2160"/>
                  <a:gd name="T12" fmla="*/ 1440 w 1680"/>
                  <a:gd name="T13" fmla="*/ 2160 h 2160"/>
                  <a:gd name="T14" fmla="*/ 1680 w 1680"/>
                  <a:gd name="T15" fmla="*/ 1824 h 2160"/>
                  <a:gd name="T16" fmla="*/ 1680 w 1680"/>
                  <a:gd name="T17" fmla="*/ 1296 h 2160"/>
                  <a:gd name="T18" fmla="*/ 1680 w 1680"/>
                  <a:gd name="T19" fmla="*/ 624 h 2160"/>
                  <a:gd name="T20" fmla="*/ 1440 w 1680"/>
                  <a:gd name="T21" fmla="*/ 288 h 2160"/>
                  <a:gd name="T22" fmla="*/ 912 w 1680"/>
                  <a:gd name="T23" fmla="*/ 0 h 2160"/>
                  <a:gd name="T24" fmla="*/ 672 w 1680"/>
                  <a:gd name="T25" fmla="*/ 0 h 2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0"/>
                  <a:gd name="T40" fmla="*/ 0 h 2160"/>
                  <a:gd name="T41" fmla="*/ 1680 w 1680"/>
                  <a:gd name="T42" fmla="*/ 2160 h 21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0" h="2160">
                    <a:moveTo>
                      <a:pt x="672" y="0"/>
                    </a:moveTo>
                    <a:lnTo>
                      <a:pt x="288" y="192"/>
                    </a:lnTo>
                    <a:lnTo>
                      <a:pt x="0" y="576"/>
                    </a:lnTo>
                    <a:lnTo>
                      <a:pt x="144" y="1104"/>
                    </a:lnTo>
                    <a:lnTo>
                      <a:pt x="432" y="1536"/>
                    </a:lnTo>
                    <a:lnTo>
                      <a:pt x="1008" y="2016"/>
                    </a:lnTo>
                    <a:lnTo>
                      <a:pt x="1440" y="2160"/>
                    </a:lnTo>
                    <a:lnTo>
                      <a:pt x="1680" y="1824"/>
                    </a:lnTo>
                    <a:lnTo>
                      <a:pt x="1680" y="1296"/>
                    </a:lnTo>
                    <a:lnTo>
                      <a:pt x="1680" y="624"/>
                    </a:lnTo>
                    <a:lnTo>
                      <a:pt x="1440" y="288"/>
                    </a:lnTo>
                    <a:lnTo>
                      <a:pt x="912" y="0"/>
                    </a:lnTo>
                    <a:lnTo>
                      <a:pt x="672" y="0"/>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571" name="Text Box 25"/>
            <p:cNvSpPr txBox="1">
              <a:spLocks noChangeArrowheads="1"/>
            </p:cNvSpPr>
            <p:nvPr/>
          </p:nvSpPr>
          <p:spPr bwMode="auto">
            <a:xfrm>
              <a:off x="5088" y="1161"/>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solidFill>
                    <a:schemeClr val="bg1"/>
                  </a:solidFill>
                  <a:latin typeface="Garamond" panose="02020404030301010803" pitchFamily="18" charset="0"/>
                </a:rPr>
                <a:t>A</a:t>
              </a:r>
              <a:r>
                <a:rPr lang="en-US" altLang="en-US" sz="1800" b="1" baseline="-25000">
                  <a:solidFill>
                    <a:schemeClr val="bg1"/>
                  </a:solidFill>
                  <a:latin typeface="Garamond" panose="02020404030301010803" pitchFamily="18" charset="0"/>
                </a:rPr>
                <a:t>1</a:t>
              </a:r>
            </a:p>
          </p:txBody>
        </p:sp>
        <p:sp>
          <p:nvSpPr>
            <p:cNvPr id="23572" name="Text Box 26"/>
            <p:cNvSpPr txBox="1">
              <a:spLocks noChangeArrowheads="1"/>
            </p:cNvSpPr>
            <p:nvPr/>
          </p:nvSpPr>
          <p:spPr bwMode="auto">
            <a:xfrm>
              <a:off x="4272" y="1833"/>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solidFill>
                    <a:schemeClr val="bg1"/>
                  </a:solidFill>
                  <a:latin typeface="Garamond" panose="02020404030301010803" pitchFamily="18" charset="0"/>
                </a:rPr>
                <a:t>A</a:t>
              </a:r>
              <a:r>
                <a:rPr lang="en-US" altLang="en-US" sz="1800" b="1" baseline="-25000">
                  <a:solidFill>
                    <a:schemeClr val="bg1"/>
                  </a:solidFill>
                  <a:latin typeface="Garamond" panose="02020404030301010803" pitchFamily="18" charset="0"/>
                </a:rPr>
                <a:t>2</a:t>
              </a:r>
            </a:p>
          </p:txBody>
        </p:sp>
        <p:sp>
          <p:nvSpPr>
            <p:cNvPr id="23573" name="Text Box 27"/>
            <p:cNvSpPr txBox="1">
              <a:spLocks noChangeArrowheads="1"/>
            </p:cNvSpPr>
            <p:nvPr/>
          </p:nvSpPr>
          <p:spPr bwMode="auto">
            <a:xfrm>
              <a:off x="5088" y="2361"/>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solidFill>
                    <a:schemeClr val="bg1"/>
                  </a:solidFill>
                  <a:latin typeface="Garamond" panose="02020404030301010803" pitchFamily="18" charset="0"/>
                </a:rPr>
                <a:t>A</a:t>
              </a:r>
              <a:r>
                <a:rPr lang="en-US" altLang="en-US" sz="1800" b="1" baseline="-25000">
                  <a:solidFill>
                    <a:schemeClr val="bg1"/>
                  </a:solidFill>
                  <a:latin typeface="Garamond" panose="02020404030301010803" pitchFamily="18" charset="0"/>
                </a:rPr>
                <a:t>3</a:t>
              </a:r>
            </a:p>
          </p:txBody>
        </p:sp>
      </p:grpSp>
      <p:sp>
        <p:nvSpPr>
          <p:cNvPr id="23565" name="Rectangle 28"/>
          <p:cNvSpPr>
            <a:spLocks noGrp="1" noChangeArrowheads="1"/>
          </p:cNvSpPr>
          <p:nvPr>
            <p:ph type="body" sz="half" idx="1"/>
          </p:nvPr>
        </p:nvSpPr>
        <p:spPr>
          <a:xfrm>
            <a:off x="1676400" y="1066800"/>
            <a:ext cx="5867400" cy="4648200"/>
          </a:xfrm>
          <a:noFill/>
        </p:spPr>
        <p:txBody>
          <a:bodyPr/>
          <a:lstStyle/>
          <a:p>
            <a:pPr marL="457200" indent="-457200"/>
            <a:r>
              <a:rPr lang="en-US" altLang="en-US" sz="2000"/>
              <a:t>Any point in the watershed receives the same amount of rainfall as that at the nearest gage</a:t>
            </a:r>
          </a:p>
          <a:p>
            <a:pPr marL="457200" indent="-457200"/>
            <a:r>
              <a:rPr lang="en-US" altLang="en-US" sz="2000"/>
              <a:t>Rainfall recorded at a gage can be applied to any point at a distance halfway to the next station in any direction</a:t>
            </a:r>
          </a:p>
          <a:p>
            <a:pPr marL="457200" indent="-457200"/>
            <a:r>
              <a:rPr lang="en-US" altLang="en-US" sz="2000"/>
              <a:t>Steps in Thiessen polygon method</a:t>
            </a:r>
          </a:p>
          <a:p>
            <a:pPr marL="838200" lvl="1" indent="-381000">
              <a:buFont typeface="Wingdings" panose="05000000000000000000" pitchFamily="2" charset="2"/>
              <a:buAutoNum type="arabicPeriod"/>
            </a:pPr>
            <a:r>
              <a:rPr lang="en-US" altLang="en-US" sz="1800"/>
              <a:t>Draw lines joining adjacent gages </a:t>
            </a:r>
          </a:p>
          <a:p>
            <a:pPr marL="838200" lvl="1" indent="-381000">
              <a:buFont typeface="Wingdings" panose="05000000000000000000" pitchFamily="2" charset="2"/>
              <a:buAutoNum type="arabicPeriod"/>
            </a:pPr>
            <a:r>
              <a:rPr lang="en-US" altLang="en-US" sz="1800"/>
              <a:t>Draw perpendicular bisectors to the lines created in step 1</a:t>
            </a:r>
          </a:p>
          <a:p>
            <a:pPr marL="838200" lvl="1" indent="-381000">
              <a:buFont typeface="Wingdings" panose="05000000000000000000" pitchFamily="2" charset="2"/>
              <a:buAutoNum type="arabicPeriod"/>
            </a:pPr>
            <a:r>
              <a:rPr lang="en-US" altLang="en-US" sz="1800"/>
              <a:t>Extend the lines created in step 2 in both directions to form representative areas for gages</a:t>
            </a:r>
          </a:p>
          <a:p>
            <a:pPr marL="838200" lvl="1" indent="-381000">
              <a:buFont typeface="Wingdings" panose="05000000000000000000" pitchFamily="2" charset="2"/>
              <a:buAutoNum type="arabicPeriod"/>
            </a:pPr>
            <a:r>
              <a:rPr lang="en-US" altLang="en-US" sz="1800"/>
              <a:t>Compute representative area for each gage</a:t>
            </a:r>
          </a:p>
          <a:p>
            <a:pPr marL="838200" lvl="1" indent="-381000">
              <a:buFont typeface="Wingdings" panose="05000000000000000000" pitchFamily="2" charset="2"/>
              <a:buAutoNum type="arabicPeriod"/>
            </a:pPr>
            <a:r>
              <a:rPr lang="en-US" altLang="en-US" sz="1800"/>
              <a:t>Compute the areal average using the following formula</a:t>
            </a:r>
          </a:p>
          <a:p>
            <a:pPr marL="838200" lvl="1" indent="-381000"/>
            <a:endParaRPr lang="en-US" altLang="en-US" sz="1800"/>
          </a:p>
          <a:p>
            <a:pPr marL="838200" lvl="1" indent="-381000"/>
            <a:endParaRPr lang="en-US" altLang="en-US" sz="1800"/>
          </a:p>
        </p:txBody>
      </p:sp>
      <p:pic>
        <p:nvPicPr>
          <p:cNvPr id="23566"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1" y="5619750"/>
            <a:ext cx="14509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0"/>
          <p:cNvGrpSpPr>
            <a:grpSpLocks/>
          </p:cNvGrpSpPr>
          <p:nvPr/>
        </p:nvGrpSpPr>
        <p:grpSpPr bwMode="auto">
          <a:xfrm>
            <a:off x="4191000" y="4953001"/>
            <a:ext cx="6248400" cy="1381125"/>
            <a:chOff x="1680" y="3120"/>
            <a:chExt cx="3936" cy="870"/>
          </a:xfrm>
        </p:grpSpPr>
        <p:sp>
          <p:nvSpPr>
            <p:cNvPr id="23568" name="Text Box 31"/>
            <p:cNvSpPr txBox="1">
              <a:spLocks noChangeArrowheads="1"/>
            </p:cNvSpPr>
            <p:nvPr/>
          </p:nvSpPr>
          <p:spPr bwMode="auto">
            <a:xfrm>
              <a:off x="3984" y="3120"/>
              <a:ext cx="1632"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latin typeface="Garamond" panose="02020404030301010803" pitchFamily="18" charset="0"/>
                </a:rPr>
                <a:t>P</a:t>
              </a:r>
              <a:r>
                <a:rPr lang="en-US" altLang="en-US" sz="1800" baseline="-25000">
                  <a:latin typeface="Garamond" panose="02020404030301010803" pitchFamily="18" charset="0"/>
                </a:rPr>
                <a:t>1</a:t>
              </a:r>
              <a:r>
                <a:rPr lang="en-US" altLang="en-US" sz="1800">
                  <a:latin typeface="Garamond" panose="02020404030301010803" pitchFamily="18" charset="0"/>
                </a:rPr>
                <a:t> = 10 mm, A</a:t>
              </a:r>
              <a:r>
                <a:rPr lang="en-US" altLang="en-US" sz="1800" baseline="-25000">
                  <a:latin typeface="Garamond" panose="02020404030301010803" pitchFamily="18" charset="0"/>
                </a:rPr>
                <a:t>1</a:t>
              </a:r>
              <a:r>
                <a:rPr lang="en-US" altLang="en-US" sz="1800">
                  <a:latin typeface="Garamond" panose="02020404030301010803" pitchFamily="18" charset="0"/>
                </a:rPr>
                <a:t> = 12 Km</a:t>
              </a:r>
              <a:r>
                <a:rPr lang="en-US" altLang="en-US" sz="1800" baseline="30000">
                  <a:latin typeface="Garamond" panose="02020404030301010803" pitchFamily="18" charset="0"/>
                </a:rPr>
                <a:t>2</a:t>
              </a:r>
            </a:p>
            <a:p>
              <a:pPr>
                <a:spcBef>
                  <a:spcPct val="50000"/>
                </a:spcBef>
                <a:buFontTx/>
                <a:buNone/>
              </a:pPr>
              <a:r>
                <a:rPr lang="en-US" altLang="en-US" sz="1800">
                  <a:latin typeface="Garamond" panose="02020404030301010803" pitchFamily="18" charset="0"/>
                </a:rPr>
                <a:t>P</a:t>
              </a:r>
              <a:r>
                <a:rPr lang="en-US" altLang="en-US" sz="1800" baseline="-25000">
                  <a:latin typeface="Garamond" panose="02020404030301010803" pitchFamily="18" charset="0"/>
                </a:rPr>
                <a:t>2</a:t>
              </a:r>
              <a:r>
                <a:rPr lang="en-US" altLang="en-US" sz="1800">
                  <a:latin typeface="Garamond" panose="02020404030301010803" pitchFamily="18" charset="0"/>
                </a:rPr>
                <a:t> = 20 mm, A</a:t>
              </a:r>
              <a:r>
                <a:rPr lang="en-US" altLang="en-US" sz="1800" baseline="-25000">
                  <a:latin typeface="Garamond" panose="02020404030301010803" pitchFamily="18" charset="0"/>
                </a:rPr>
                <a:t>2</a:t>
              </a:r>
              <a:r>
                <a:rPr lang="en-US" altLang="en-US" sz="1800">
                  <a:latin typeface="Garamond" panose="02020404030301010803" pitchFamily="18" charset="0"/>
                </a:rPr>
                <a:t> = 15 Km</a:t>
              </a:r>
              <a:r>
                <a:rPr lang="en-US" altLang="en-US" sz="1800" baseline="30000">
                  <a:latin typeface="Garamond" panose="02020404030301010803" pitchFamily="18" charset="0"/>
                </a:rPr>
                <a:t>2</a:t>
              </a:r>
            </a:p>
            <a:p>
              <a:pPr>
                <a:spcBef>
                  <a:spcPct val="50000"/>
                </a:spcBef>
                <a:buFontTx/>
                <a:buNone/>
              </a:pPr>
              <a:r>
                <a:rPr lang="en-US" altLang="en-US" sz="1800">
                  <a:latin typeface="Garamond" panose="02020404030301010803" pitchFamily="18" charset="0"/>
                </a:rPr>
                <a:t>P</a:t>
              </a:r>
              <a:r>
                <a:rPr lang="en-US" altLang="en-US" sz="1800" baseline="-25000">
                  <a:latin typeface="Garamond" panose="02020404030301010803" pitchFamily="18" charset="0"/>
                </a:rPr>
                <a:t>3</a:t>
              </a:r>
              <a:r>
                <a:rPr lang="en-US" altLang="en-US" sz="1800">
                  <a:latin typeface="Garamond" panose="02020404030301010803" pitchFamily="18" charset="0"/>
                </a:rPr>
                <a:t> = 30 mm, A</a:t>
              </a:r>
              <a:r>
                <a:rPr lang="en-US" altLang="en-US" sz="1800" baseline="-25000">
                  <a:latin typeface="Garamond" panose="02020404030301010803" pitchFamily="18" charset="0"/>
                </a:rPr>
                <a:t>3</a:t>
              </a:r>
              <a:r>
                <a:rPr lang="en-US" altLang="en-US" sz="1800">
                  <a:latin typeface="Garamond" panose="02020404030301010803" pitchFamily="18" charset="0"/>
                </a:rPr>
                <a:t> = 20 km</a:t>
              </a:r>
              <a:r>
                <a:rPr lang="en-US" altLang="en-US" sz="1800" baseline="30000">
                  <a:latin typeface="Garamond" panose="02020404030301010803" pitchFamily="18" charset="0"/>
                </a:rPr>
                <a:t>2</a:t>
              </a:r>
            </a:p>
          </p:txBody>
        </p:sp>
        <p:pic>
          <p:nvPicPr>
            <p:cNvPr id="23569"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 y="3648"/>
              <a:ext cx="220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63987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NEW-5"/>
          <p:cNvPicPr>
            <a:picLocks noChangeAspect="1" noChangeArrowheads="1"/>
          </p:cNvPicPr>
          <p:nvPr/>
        </p:nvPicPr>
        <p:blipFill>
          <a:blip r:embed="rId2">
            <a:extLst>
              <a:ext uri="{28A0092B-C50C-407E-A947-70E740481C1C}">
                <a14:useLocalDpi xmlns:a14="http://schemas.microsoft.com/office/drawing/2010/main" val="0"/>
              </a:ext>
            </a:extLst>
          </a:blip>
          <a:srcRect l="5154" t="2338" r="4124" b="7288"/>
          <a:stretch>
            <a:fillRect/>
          </a:stretch>
        </p:blipFill>
        <p:spPr bwMode="auto">
          <a:xfrm>
            <a:off x="1752600" y="381000"/>
            <a:ext cx="8763000" cy="617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p:cNvSpPr>
            <a:spLocks noChangeArrowheads="1"/>
          </p:cNvSpPr>
          <p:nvPr/>
        </p:nvSpPr>
        <p:spPr bwMode="auto">
          <a:xfrm>
            <a:off x="1905000" y="5562600"/>
            <a:ext cx="9144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865742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198438"/>
            <a:ext cx="8229600" cy="868362"/>
          </a:xfrm>
        </p:spPr>
        <p:txBody>
          <a:bodyPr/>
          <a:lstStyle/>
          <a:p>
            <a:pPr eaLnBrk="1" hangingPunct="1"/>
            <a:r>
              <a:rPr lang="en-US" altLang="en-US" smtClean="0"/>
              <a:t>Isohyetal method</a:t>
            </a:r>
          </a:p>
        </p:txBody>
      </p:sp>
      <p:sp>
        <p:nvSpPr>
          <p:cNvPr id="24579" name="Freeform 3"/>
          <p:cNvSpPr>
            <a:spLocks/>
          </p:cNvSpPr>
          <p:nvPr/>
        </p:nvSpPr>
        <p:spPr bwMode="auto">
          <a:xfrm>
            <a:off x="7315200" y="2133600"/>
            <a:ext cx="2667000" cy="3429000"/>
          </a:xfrm>
          <a:custGeom>
            <a:avLst/>
            <a:gdLst>
              <a:gd name="T0" fmla="*/ 1693545000 w 1680"/>
              <a:gd name="T1" fmla="*/ 0 h 2160"/>
              <a:gd name="T2" fmla="*/ 725805000 w 1680"/>
              <a:gd name="T3" fmla="*/ 483870000 h 2160"/>
              <a:gd name="T4" fmla="*/ 0 w 1680"/>
              <a:gd name="T5" fmla="*/ 1451610000 h 2160"/>
              <a:gd name="T6" fmla="*/ 362902500 w 1680"/>
              <a:gd name="T7" fmla="*/ 2147483646 h 2160"/>
              <a:gd name="T8" fmla="*/ 1088707500 w 1680"/>
              <a:gd name="T9" fmla="*/ 2147483646 h 2160"/>
              <a:gd name="T10" fmla="*/ 2147483646 w 1680"/>
              <a:gd name="T11" fmla="*/ 2147483646 h 2160"/>
              <a:gd name="T12" fmla="*/ 2147483646 w 1680"/>
              <a:gd name="T13" fmla="*/ 2147483646 h 2160"/>
              <a:gd name="T14" fmla="*/ 2147483646 w 1680"/>
              <a:gd name="T15" fmla="*/ 2147483646 h 2160"/>
              <a:gd name="T16" fmla="*/ 2147483646 w 1680"/>
              <a:gd name="T17" fmla="*/ 2147483646 h 2160"/>
              <a:gd name="T18" fmla="*/ 2147483646 w 1680"/>
              <a:gd name="T19" fmla="*/ 1572577500 h 2160"/>
              <a:gd name="T20" fmla="*/ 2147483646 w 1680"/>
              <a:gd name="T21" fmla="*/ 725805000 h 2160"/>
              <a:gd name="T22" fmla="*/ 2147483646 w 1680"/>
              <a:gd name="T23" fmla="*/ 0 h 2160"/>
              <a:gd name="T24" fmla="*/ 1693545000 w 1680"/>
              <a:gd name="T25" fmla="*/ 0 h 2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0"/>
              <a:gd name="T40" fmla="*/ 0 h 2160"/>
              <a:gd name="T41" fmla="*/ 1680 w 1680"/>
              <a:gd name="T42" fmla="*/ 2160 h 21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0" h="2160">
                <a:moveTo>
                  <a:pt x="672" y="0"/>
                </a:moveTo>
                <a:lnTo>
                  <a:pt x="288" y="192"/>
                </a:lnTo>
                <a:lnTo>
                  <a:pt x="0" y="576"/>
                </a:lnTo>
                <a:lnTo>
                  <a:pt x="144" y="1104"/>
                </a:lnTo>
                <a:lnTo>
                  <a:pt x="432" y="1536"/>
                </a:lnTo>
                <a:lnTo>
                  <a:pt x="1008" y="2016"/>
                </a:lnTo>
                <a:lnTo>
                  <a:pt x="1440" y="2160"/>
                </a:lnTo>
                <a:lnTo>
                  <a:pt x="1680" y="1824"/>
                </a:lnTo>
                <a:lnTo>
                  <a:pt x="1680" y="1296"/>
                </a:lnTo>
                <a:lnTo>
                  <a:pt x="1680" y="624"/>
                </a:lnTo>
                <a:lnTo>
                  <a:pt x="1440" y="288"/>
                </a:lnTo>
                <a:lnTo>
                  <a:pt x="912" y="0"/>
                </a:lnTo>
                <a:lnTo>
                  <a:pt x="672" y="0"/>
                </a:lnTo>
                <a:close/>
              </a:path>
            </a:pathLst>
          </a:custGeom>
          <a:solidFill>
            <a:schemeClr val="accent1"/>
          </a:solidFill>
          <a:ln w="9525">
            <a:solidFill>
              <a:schemeClr val="tx1"/>
            </a:solidFill>
            <a:round/>
            <a:headEnd/>
            <a:tailEnd/>
          </a:ln>
        </p:spPr>
        <p:txBody>
          <a:bodyPr/>
          <a:lstStyle/>
          <a:p>
            <a:endParaRPr lang="en-US"/>
          </a:p>
        </p:txBody>
      </p:sp>
      <p:sp>
        <p:nvSpPr>
          <p:cNvPr id="24580" name="Oval 4"/>
          <p:cNvSpPr>
            <a:spLocks noChangeArrowheads="1"/>
          </p:cNvSpPr>
          <p:nvPr/>
        </p:nvSpPr>
        <p:spPr bwMode="auto">
          <a:xfrm>
            <a:off x="8915400" y="2743200"/>
            <a:ext cx="152400" cy="152400"/>
          </a:xfrm>
          <a:prstGeom prst="ellipse">
            <a:avLst/>
          </a:prstGeom>
          <a:solidFill>
            <a:srgbClr val="800000"/>
          </a:solidFill>
          <a:ln w="952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81" name="Oval 5"/>
          <p:cNvSpPr>
            <a:spLocks noChangeArrowheads="1"/>
          </p:cNvSpPr>
          <p:nvPr/>
        </p:nvSpPr>
        <p:spPr bwMode="auto">
          <a:xfrm>
            <a:off x="7924800" y="3657600"/>
            <a:ext cx="152400" cy="152400"/>
          </a:xfrm>
          <a:prstGeom prst="ellipse">
            <a:avLst/>
          </a:prstGeom>
          <a:solidFill>
            <a:srgbClr val="800000"/>
          </a:solidFill>
          <a:ln w="952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82" name="Oval 6"/>
          <p:cNvSpPr>
            <a:spLocks noChangeArrowheads="1"/>
          </p:cNvSpPr>
          <p:nvPr/>
        </p:nvSpPr>
        <p:spPr bwMode="auto">
          <a:xfrm>
            <a:off x="9144000" y="4114800"/>
            <a:ext cx="152400" cy="152400"/>
          </a:xfrm>
          <a:prstGeom prst="ellipse">
            <a:avLst/>
          </a:prstGeom>
          <a:solidFill>
            <a:srgbClr val="800000"/>
          </a:solidFill>
          <a:ln w="9525">
            <a:solidFill>
              <a:srgbClr val="8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83" name="Text Box 7"/>
          <p:cNvSpPr txBox="1">
            <a:spLocks noChangeArrowheads="1"/>
          </p:cNvSpPr>
          <p:nvPr/>
        </p:nvSpPr>
        <p:spPr bwMode="auto">
          <a:xfrm>
            <a:off x="8686800" y="23622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solidFill>
                  <a:schemeClr val="bg2"/>
                </a:solidFill>
                <a:latin typeface="Garamond" panose="02020404030301010803" pitchFamily="18" charset="0"/>
              </a:rPr>
              <a:t>P</a:t>
            </a:r>
            <a:r>
              <a:rPr lang="en-US" altLang="en-US" sz="1800" baseline="-25000">
                <a:solidFill>
                  <a:schemeClr val="bg2"/>
                </a:solidFill>
                <a:latin typeface="Garamond" panose="02020404030301010803" pitchFamily="18" charset="0"/>
              </a:rPr>
              <a:t>1</a:t>
            </a:r>
          </a:p>
        </p:txBody>
      </p:sp>
      <p:sp>
        <p:nvSpPr>
          <p:cNvPr id="24584" name="Text Box 8"/>
          <p:cNvSpPr txBox="1">
            <a:spLocks noChangeArrowheads="1"/>
          </p:cNvSpPr>
          <p:nvPr/>
        </p:nvSpPr>
        <p:spPr bwMode="auto">
          <a:xfrm>
            <a:off x="7620000" y="3276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solidFill>
                  <a:schemeClr val="bg2"/>
                </a:solidFill>
                <a:latin typeface="Garamond" panose="02020404030301010803" pitchFamily="18" charset="0"/>
              </a:rPr>
              <a:t>P</a:t>
            </a:r>
            <a:r>
              <a:rPr lang="en-US" altLang="en-US" sz="1800" baseline="-25000">
                <a:solidFill>
                  <a:schemeClr val="bg2"/>
                </a:solidFill>
                <a:latin typeface="Garamond" panose="02020404030301010803" pitchFamily="18" charset="0"/>
              </a:rPr>
              <a:t>2</a:t>
            </a:r>
          </a:p>
        </p:txBody>
      </p:sp>
      <p:sp>
        <p:nvSpPr>
          <p:cNvPr id="24585" name="Text Box 9"/>
          <p:cNvSpPr txBox="1">
            <a:spLocks noChangeArrowheads="1"/>
          </p:cNvSpPr>
          <p:nvPr/>
        </p:nvSpPr>
        <p:spPr bwMode="auto">
          <a:xfrm>
            <a:off x="9144000" y="42814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solidFill>
                  <a:schemeClr val="bg2"/>
                </a:solidFill>
                <a:latin typeface="Garamond" panose="02020404030301010803" pitchFamily="18" charset="0"/>
              </a:rPr>
              <a:t>P</a:t>
            </a:r>
            <a:r>
              <a:rPr lang="en-US" altLang="en-US" sz="1800" baseline="-25000">
                <a:solidFill>
                  <a:schemeClr val="bg2"/>
                </a:solidFill>
                <a:latin typeface="Garamond" panose="02020404030301010803" pitchFamily="18" charset="0"/>
              </a:rPr>
              <a:t>3</a:t>
            </a:r>
          </a:p>
        </p:txBody>
      </p:sp>
      <p:sp>
        <p:nvSpPr>
          <p:cNvPr id="24586" name="Freeform 10"/>
          <p:cNvSpPr>
            <a:spLocks/>
          </p:cNvSpPr>
          <p:nvPr/>
        </p:nvSpPr>
        <p:spPr bwMode="auto">
          <a:xfrm>
            <a:off x="8001000" y="1981200"/>
            <a:ext cx="2209800" cy="1035050"/>
          </a:xfrm>
          <a:custGeom>
            <a:avLst/>
            <a:gdLst>
              <a:gd name="T0" fmla="*/ 0 w 1392"/>
              <a:gd name="T1" fmla="*/ 0 h 652"/>
              <a:gd name="T2" fmla="*/ 483870000 w 1392"/>
              <a:gd name="T3" fmla="*/ 483870000 h 652"/>
              <a:gd name="T4" fmla="*/ 725805000 w 1392"/>
              <a:gd name="T5" fmla="*/ 725805000 h 652"/>
              <a:gd name="T6" fmla="*/ 1088707500 w 1392"/>
              <a:gd name="T7" fmla="*/ 1088707500 h 652"/>
              <a:gd name="T8" fmla="*/ 1572577500 w 1392"/>
              <a:gd name="T9" fmla="*/ 1330642500 h 652"/>
              <a:gd name="T10" fmla="*/ 2076608750 w 1392"/>
              <a:gd name="T11" fmla="*/ 1489413138 h 652"/>
              <a:gd name="T12" fmla="*/ 2147483646 w 1392"/>
              <a:gd name="T13" fmla="*/ 1635582200 h 652"/>
              <a:gd name="T14" fmla="*/ 2147483646 w 1392"/>
              <a:gd name="T15" fmla="*/ 1451610000 h 652"/>
              <a:gd name="T16" fmla="*/ 0 60000 65536"/>
              <a:gd name="T17" fmla="*/ 0 60000 65536"/>
              <a:gd name="T18" fmla="*/ 0 60000 65536"/>
              <a:gd name="T19" fmla="*/ 0 60000 65536"/>
              <a:gd name="T20" fmla="*/ 0 60000 65536"/>
              <a:gd name="T21" fmla="*/ 0 60000 65536"/>
              <a:gd name="T22" fmla="*/ 0 60000 65536"/>
              <a:gd name="T23" fmla="*/ 0 60000 65536"/>
              <a:gd name="T24" fmla="*/ 0 w 1392"/>
              <a:gd name="T25" fmla="*/ 0 h 652"/>
              <a:gd name="T26" fmla="*/ 1392 w 1392"/>
              <a:gd name="T27" fmla="*/ 652 h 6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2" h="652">
                <a:moveTo>
                  <a:pt x="0" y="0"/>
                </a:moveTo>
                <a:cubicBezTo>
                  <a:pt x="72" y="72"/>
                  <a:pt x="144" y="144"/>
                  <a:pt x="192" y="192"/>
                </a:cubicBezTo>
                <a:cubicBezTo>
                  <a:pt x="240" y="240"/>
                  <a:pt x="248" y="248"/>
                  <a:pt x="288" y="288"/>
                </a:cubicBezTo>
                <a:cubicBezTo>
                  <a:pt x="328" y="328"/>
                  <a:pt x="376" y="392"/>
                  <a:pt x="432" y="432"/>
                </a:cubicBezTo>
                <a:cubicBezTo>
                  <a:pt x="488" y="472"/>
                  <a:pt x="559" y="501"/>
                  <a:pt x="624" y="528"/>
                </a:cubicBezTo>
                <a:cubicBezTo>
                  <a:pt x="689" y="555"/>
                  <a:pt x="752" y="571"/>
                  <a:pt x="824" y="591"/>
                </a:cubicBezTo>
                <a:cubicBezTo>
                  <a:pt x="896" y="611"/>
                  <a:pt x="960" y="652"/>
                  <a:pt x="1055" y="649"/>
                </a:cubicBezTo>
                <a:cubicBezTo>
                  <a:pt x="1150" y="646"/>
                  <a:pt x="1322" y="591"/>
                  <a:pt x="1392" y="57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7" name="Freeform 11"/>
          <p:cNvSpPr>
            <a:spLocks/>
          </p:cNvSpPr>
          <p:nvPr/>
        </p:nvSpPr>
        <p:spPr bwMode="auto">
          <a:xfrm>
            <a:off x="7315200" y="2514601"/>
            <a:ext cx="3048000" cy="1300163"/>
          </a:xfrm>
          <a:custGeom>
            <a:avLst/>
            <a:gdLst>
              <a:gd name="T0" fmla="*/ 0 w 1920"/>
              <a:gd name="T1" fmla="*/ 0 h 819"/>
              <a:gd name="T2" fmla="*/ 158769050 w 1920"/>
              <a:gd name="T3" fmla="*/ 496471766 h 819"/>
              <a:gd name="T4" fmla="*/ 362902500 w 1920"/>
              <a:gd name="T5" fmla="*/ 967740372 h 819"/>
              <a:gd name="T6" fmla="*/ 531753763 w 1920"/>
              <a:gd name="T7" fmla="*/ 1348284906 h 819"/>
              <a:gd name="T8" fmla="*/ 846772500 w 1920"/>
              <a:gd name="T9" fmla="*/ 1814513198 h 819"/>
              <a:gd name="T10" fmla="*/ 1330642500 w 1920"/>
              <a:gd name="T11" fmla="*/ 2056448291 h 819"/>
              <a:gd name="T12" fmla="*/ 2147483646 w 1920"/>
              <a:gd name="T13" fmla="*/ 1761590690 h 819"/>
              <a:gd name="T14" fmla="*/ 2147483646 w 1920"/>
              <a:gd name="T15" fmla="*/ 1575099056 h 819"/>
              <a:gd name="T16" fmla="*/ 2147483646 w 1920"/>
              <a:gd name="T17" fmla="*/ 1534776540 h 819"/>
              <a:gd name="T18" fmla="*/ 2147483646 w 1920"/>
              <a:gd name="T19" fmla="*/ 1572578105 h 8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0"/>
              <a:gd name="T31" fmla="*/ 0 h 819"/>
              <a:gd name="T32" fmla="*/ 1920 w 1920"/>
              <a:gd name="T33" fmla="*/ 819 h 8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0" h="819">
                <a:moveTo>
                  <a:pt x="0" y="0"/>
                </a:moveTo>
                <a:cubicBezTo>
                  <a:pt x="10" y="33"/>
                  <a:pt x="39" y="133"/>
                  <a:pt x="63" y="197"/>
                </a:cubicBezTo>
                <a:cubicBezTo>
                  <a:pt x="87" y="261"/>
                  <a:pt x="119" y="328"/>
                  <a:pt x="144" y="384"/>
                </a:cubicBezTo>
                <a:cubicBezTo>
                  <a:pt x="169" y="440"/>
                  <a:pt x="179" y="479"/>
                  <a:pt x="211" y="535"/>
                </a:cubicBezTo>
                <a:cubicBezTo>
                  <a:pt x="243" y="591"/>
                  <a:pt x="283" y="673"/>
                  <a:pt x="336" y="720"/>
                </a:cubicBezTo>
                <a:cubicBezTo>
                  <a:pt x="389" y="767"/>
                  <a:pt x="439" y="819"/>
                  <a:pt x="528" y="816"/>
                </a:cubicBezTo>
                <a:cubicBezTo>
                  <a:pt x="617" y="813"/>
                  <a:pt x="745" y="731"/>
                  <a:pt x="869" y="699"/>
                </a:cubicBezTo>
                <a:cubicBezTo>
                  <a:pt x="993" y="667"/>
                  <a:pt x="1161" y="640"/>
                  <a:pt x="1273" y="625"/>
                </a:cubicBezTo>
                <a:cubicBezTo>
                  <a:pt x="1385" y="610"/>
                  <a:pt x="1436" y="609"/>
                  <a:pt x="1544" y="609"/>
                </a:cubicBezTo>
                <a:cubicBezTo>
                  <a:pt x="1652" y="609"/>
                  <a:pt x="1842" y="621"/>
                  <a:pt x="1920" y="6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8" name="Freeform 12"/>
          <p:cNvSpPr>
            <a:spLocks/>
          </p:cNvSpPr>
          <p:nvPr/>
        </p:nvSpPr>
        <p:spPr bwMode="auto">
          <a:xfrm>
            <a:off x="7924800" y="4178300"/>
            <a:ext cx="2362200" cy="469900"/>
          </a:xfrm>
          <a:custGeom>
            <a:avLst/>
            <a:gdLst>
              <a:gd name="T0" fmla="*/ 0 w 1488"/>
              <a:gd name="T1" fmla="*/ 745966250 h 296"/>
              <a:gd name="T2" fmla="*/ 362902500 w 1488"/>
              <a:gd name="T3" fmla="*/ 504031250 h 296"/>
              <a:gd name="T4" fmla="*/ 967740000 w 1488"/>
              <a:gd name="T5" fmla="*/ 141128750 h 296"/>
              <a:gd name="T6" fmla="*/ 1814512500 w 1488"/>
              <a:gd name="T7" fmla="*/ 20161250 h 296"/>
              <a:gd name="T8" fmla="*/ 2147483646 w 1488"/>
              <a:gd name="T9" fmla="*/ 20161250 h 296"/>
              <a:gd name="T10" fmla="*/ 2147483646 w 1488"/>
              <a:gd name="T11" fmla="*/ 20161250 h 296"/>
              <a:gd name="T12" fmla="*/ 2147483646 w 1488"/>
              <a:gd name="T13" fmla="*/ 141128750 h 296"/>
              <a:gd name="T14" fmla="*/ 0 60000 65536"/>
              <a:gd name="T15" fmla="*/ 0 60000 65536"/>
              <a:gd name="T16" fmla="*/ 0 60000 65536"/>
              <a:gd name="T17" fmla="*/ 0 60000 65536"/>
              <a:gd name="T18" fmla="*/ 0 60000 65536"/>
              <a:gd name="T19" fmla="*/ 0 60000 65536"/>
              <a:gd name="T20" fmla="*/ 0 60000 65536"/>
              <a:gd name="T21" fmla="*/ 0 w 1488"/>
              <a:gd name="T22" fmla="*/ 0 h 296"/>
              <a:gd name="T23" fmla="*/ 1488 w 1488"/>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8" h="296">
                <a:moveTo>
                  <a:pt x="0" y="296"/>
                </a:moveTo>
                <a:cubicBezTo>
                  <a:pt x="40" y="268"/>
                  <a:pt x="80" y="240"/>
                  <a:pt x="144" y="200"/>
                </a:cubicBezTo>
                <a:cubicBezTo>
                  <a:pt x="208" y="160"/>
                  <a:pt x="288" y="88"/>
                  <a:pt x="384" y="56"/>
                </a:cubicBezTo>
                <a:cubicBezTo>
                  <a:pt x="480" y="24"/>
                  <a:pt x="624" y="16"/>
                  <a:pt x="720" y="8"/>
                </a:cubicBezTo>
                <a:cubicBezTo>
                  <a:pt x="816" y="0"/>
                  <a:pt x="880" y="8"/>
                  <a:pt x="960" y="8"/>
                </a:cubicBezTo>
                <a:cubicBezTo>
                  <a:pt x="1040" y="8"/>
                  <a:pt x="1112" y="0"/>
                  <a:pt x="1200" y="8"/>
                </a:cubicBezTo>
                <a:cubicBezTo>
                  <a:pt x="1288" y="16"/>
                  <a:pt x="1388" y="36"/>
                  <a:pt x="1488" y="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9" name="Oval 13"/>
          <p:cNvSpPr>
            <a:spLocks noChangeArrowheads="1"/>
          </p:cNvSpPr>
          <p:nvPr/>
        </p:nvSpPr>
        <p:spPr bwMode="auto">
          <a:xfrm>
            <a:off x="7696200" y="1600200"/>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latin typeface="Garamond" panose="02020404030301010803" pitchFamily="18" charset="0"/>
              </a:rPr>
              <a:t>10</a:t>
            </a:r>
          </a:p>
        </p:txBody>
      </p:sp>
      <p:sp>
        <p:nvSpPr>
          <p:cNvPr id="24590" name="Oval 14"/>
          <p:cNvSpPr>
            <a:spLocks noChangeArrowheads="1"/>
          </p:cNvSpPr>
          <p:nvPr/>
        </p:nvSpPr>
        <p:spPr bwMode="auto">
          <a:xfrm>
            <a:off x="7010400" y="2133600"/>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latin typeface="Garamond" panose="02020404030301010803" pitchFamily="18" charset="0"/>
              </a:rPr>
              <a:t>20</a:t>
            </a:r>
          </a:p>
        </p:txBody>
      </p:sp>
      <p:sp>
        <p:nvSpPr>
          <p:cNvPr id="24591" name="Oval 15"/>
          <p:cNvSpPr>
            <a:spLocks noChangeArrowheads="1"/>
          </p:cNvSpPr>
          <p:nvPr/>
        </p:nvSpPr>
        <p:spPr bwMode="auto">
          <a:xfrm>
            <a:off x="7543800" y="4495800"/>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latin typeface="Garamond" panose="02020404030301010803" pitchFamily="18" charset="0"/>
              </a:rPr>
              <a:t>30</a:t>
            </a:r>
          </a:p>
        </p:txBody>
      </p:sp>
      <p:sp>
        <p:nvSpPr>
          <p:cNvPr id="24592" name="Rectangle 16"/>
          <p:cNvSpPr>
            <a:spLocks noGrp="1" noChangeArrowheads="1"/>
          </p:cNvSpPr>
          <p:nvPr>
            <p:ph type="body" idx="1"/>
          </p:nvPr>
        </p:nvSpPr>
        <p:spPr>
          <a:xfrm>
            <a:off x="1676400" y="1295400"/>
            <a:ext cx="4114800" cy="3352800"/>
          </a:xfrm>
        </p:spPr>
        <p:txBody>
          <a:bodyPr/>
          <a:lstStyle/>
          <a:p>
            <a:pPr eaLnBrk="1" hangingPunct="1">
              <a:lnSpc>
                <a:spcPct val="90000"/>
              </a:lnSpc>
            </a:pPr>
            <a:r>
              <a:rPr lang="en-US" altLang="en-US" sz="2400"/>
              <a:t>Steps</a:t>
            </a:r>
          </a:p>
          <a:p>
            <a:pPr lvl="1" eaLnBrk="1" hangingPunct="1">
              <a:lnSpc>
                <a:spcPct val="90000"/>
              </a:lnSpc>
            </a:pPr>
            <a:r>
              <a:rPr lang="en-US" altLang="en-US" sz="2000"/>
              <a:t>Construct isohyets (rainfall contours)</a:t>
            </a:r>
          </a:p>
          <a:p>
            <a:pPr lvl="1" eaLnBrk="1" hangingPunct="1">
              <a:lnSpc>
                <a:spcPct val="90000"/>
              </a:lnSpc>
            </a:pPr>
            <a:r>
              <a:rPr lang="en-US" altLang="en-US" sz="2000"/>
              <a:t>Compute area between each pair of adjacent isohyets (A</a:t>
            </a:r>
            <a:r>
              <a:rPr lang="en-US" altLang="en-US" sz="2000" baseline="-25000"/>
              <a:t>i</a:t>
            </a:r>
            <a:r>
              <a:rPr lang="en-US" altLang="en-US" sz="2000"/>
              <a:t>)</a:t>
            </a:r>
          </a:p>
          <a:p>
            <a:pPr lvl="1" eaLnBrk="1" hangingPunct="1">
              <a:lnSpc>
                <a:spcPct val="90000"/>
              </a:lnSpc>
            </a:pPr>
            <a:r>
              <a:rPr lang="en-US" altLang="en-US" sz="2000"/>
              <a:t>Compute average precipitation for each pair of adjacent isohyets (p</a:t>
            </a:r>
            <a:r>
              <a:rPr lang="en-US" altLang="en-US" sz="2000" baseline="-25000"/>
              <a:t>i</a:t>
            </a:r>
            <a:r>
              <a:rPr lang="en-US" altLang="en-US" sz="2000"/>
              <a:t>)</a:t>
            </a:r>
          </a:p>
          <a:p>
            <a:pPr lvl="1" eaLnBrk="1" hangingPunct="1">
              <a:lnSpc>
                <a:spcPct val="90000"/>
              </a:lnSpc>
            </a:pPr>
            <a:r>
              <a:rPr lang="en-US" altLang="en-US" sz="2000"/>
              <a:t>Compute areal average using the following formula</a:t>
            </a:r>
          </a:p>
        </p:txBody>
      </p:sp>
      <p:pic>
        <p:nvPicPr>
          <p:cNvPr id="24593"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4729164"/>
            <a:ext cx="1066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4" name="Text Box 18"/>
          <p:cNvSpPr txBox="1">
            <a:spLocks noChangeArrowheads="1"/>
          </p:cNvSpPr>
          <p:nvPr/>
        </p:nvSpPr>
        <p:spPr bwMode="auto">
          <a:xfrm>
            <a:off x="9144000" y="25908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400">
                <a:latin typeface="Garamond" panose="02020404030301010803" pitchFamily="18" charset="0"/>
              </a:rPr>
              <a:t>A</a:t>
            </a:r>
            <a:r>
              <a:rPr lang="en-US" altLang="en-US" sz="1400" baseline="-25000">
                <a:latin typeface="Garamond" panose="02020404030301010803" pitchFamily="18" charset="0"/>
              </a:rPr>
              <a:t>1</a:t>
            </a:r>
            <a:r>
              <a:rPr lang="en-US" altLang="en-US" sz="1400">
                <a:latin typeface="Garamond" panose="02020404030301010803" pitchFamily="18" charset="0"/>
              </a:rPr>
              <a:t>=5 , p</a:t>
            </a:r>
            <a:r>
              <a:rPr lang="en-US" altLang="en-US" sz="1400" baseline="-25000">
                <a:latin typeface="Garamond" panose="02020404030301010803" pitchFamily="18" charset="0"/>
              </a:rPr>
              <a:t>1</a:t>
            </a:r>
            <a:r>
              <a:rPr lang="en-US" altLang="en-US" sz="1400">
                <a:latin typeface="Garamond" panose="02020404030301010803" pitchFamily="18" charset="0"/>
              </a:rPr>
              <a:t> = 5</a:t>
            </a:r>
            <a:endParaRPr lang="en-US" altLang="en-US" sz="1800" baseline="-25000">
              <a:solidFill>
                <a:schemeClr val="bg2"/>
              </a:solidFill>
              <a:latin typeface="Garamond" panose="02020404030301010803" pitchFamily="18" charset="0"/>
            </a:endParaRPr>
          </a:p>
        </p:txBody>
      </p:sp>
      <p:sp>
        <p:nvSpPr>
          <p:cNvPr id="24595" name="Text Box 19"/>
          <p:cNvSpPr txBox="1">
            <a:spLocks noChangeArrowheads="1"/>
          </p:cNvSpPr>
          <p:nvPr/>
        </p:nvSpPr>
        <p:spPr bwMode="auto">
          <a:xfrm>
            <a:off x="7924800" y="2909888"/>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400">
                <a:latin typeface="Garamond" panose="02020404030301010803" pitchFamily="18" charset="0"/>
              </a:rPr>
              <a:t>A</a:t>
            </a:r>
            <a:r>
              <a:rPr lang="en-US" altLang="en-US" sz="1400" baseline="-25000">
                <a:latin typeface="Garamond" panose="02020404030301010803" pitchFamily="18" charset="0"/>
              </a:rPr>
              <a:t>2</a:t>
            </a:r>
            <a:r>
              <a:rPr lang="en-US" altLang="en-US" sz="1400">
                <a:latin typeface="Garamond" panose="02020404030301010803" pitchFamily="18" charset="0"/>
              </a:rPr>
              <a:t>=18 , p</a:t>
            </a:r>
            <a:r>
              <a:rPr lang="en-US" altLang="en-US" sz="1400" baseline="-25000">
                <a:latin typeface="Garamond" panose="02020404030301010803" pitchFamily="18" charset="0"/>
              </a:rPr>
              <a:t>2</a:t>
            </a:r>
            <a:r>
              <a:rPr lang="en-US" altLang="en-US" sz="1400">
                <a:latin typeface="Garamond" panose="02020404030301010803" pitchFamily="18" charset="0"/>
              </a:rPr>
              <a:t> = 15</a:t>
            </a:r>
            <a:r>
              <a:rPr lang="en-US" altLang="en-US" sz="1800">
                <a:solidFill>
                  <a:schemeClr val="bg2"/>
                </a:solidFill>
                <a:latin typeface="Garamond" panose="02020404030301010803" pitchFamily="18" charset="0"/>
              </a:rPr>
              <a:t> </a:t>
            </a:r>
            <a:endParaRPr lang="en-US" altLang="en-US" sz="1800" baseline="-25000">
              <a:solidFill>
                <a:schemeClr val="bg2"/>
              </a:solidFill>
              <a:latin typeface="Garamond" panose="02020404030301010803" pitchFamily="18" charset="0"/>
            </a:endParaRPr>
          </a:p>
        </p:txBody>
      </p:sp>
      <p:sp>
        <p:nvSpPr>
          <p:cNvPr id="24596" name="Text Box 20"/>
          <p:cNvSpPr txBox="1">
            <a:spLocks noChangeArrowheads="1"/>
          </p:cNvSpPr>
          <p:nvPr/>
        </p:nvSpPr>
        <p:spPr bwMode="auto">
          <a:xfrm>
            <a:off x="8610600" y="3595688"/>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400">
                <a:latin typeface="Garamond" panose="02020404030301010803" pitchFamily="18" charset="0"/>
              </a:rPr>
              <a:t>A</a:t>
            </a:r>
            <a:r>
              <a:rPr lang="en-US" altLang="en-US" sz="1400" baseline="-25000">
                <a:latin typeface="Garamond" panose="02020404030301010803" pitchFamily="18" charset="0"/>
              </a:rPr>
              <a:t>3</a:t>
            </a:r>
            <a:r>
              <a:rPr lang="en-US" altLang="en-US" sz="1400">
                <a:latin typeface="Garamond" panose="02020404030301010803" pitchFamily="18" charset="0"/>
              </a:rPr>
              <a:t>=12 , p</a:t>
            </a:r>
            <a:r>
              <a:rPr lang="en-US" altLang="en-US" sz="1400" baseline="-25000">
                <a:latin typeface="Garamond" panose="02020404030301010803" pitchFamily="18" charset="0"/>
              </a:rPr>
              <a:t>3</a:t>
            </a:r>
            <a:r>
              <a:rPr lang="en-US" altLang="en-US" sz="1400">
                <a:latin typeface="Garamond" panose="02020404030301010803" pitchFamily="18" charset="0"/>
              </a:rPr>
              <a:t> = 25</a:t>
            </a:r>
            <a:r>
              <a:rPr lang="en-US" altLang="en-US" sz="1800">
                <a:solidFill>
                  <a:schemeClr val="bg2"/>
                </a:solidFill>
                <a:latin typeface="Garamond" panose="02020404030301010803" pitchFamily="18" charset="0"/>
              </a:rPr>
              <a:t> </a:t>
            </a:r>
            <a:endParaRPr lang="en-US" altLang="en-US" sz="1800" baseline="-25000">
              <a:solidFill>
                <a:schemeClr val="bg2"/>
              </a:solidFill>
              <a:latin typeface="Garamond" panose="02020404030301010803" pitchFamily="18" charset="0"/>
            </a:endParaRPr>
          </a:p>
        </p:txBody>
      </p:sp>
      <p:sp>
        <p:nvSpPr>
          <p:cNvPr id="24597" name="Text Box 21"/>
          <p:cNvSpPr txBox="1">
            <a:spLocks noChangeArrowheads="1"/>
          </p:cNvSpPr>
          <p:nvPr/>
        </p:nvSpPr>
        <p:spPr bwMode="auto">
          <a:xfrm>
            <a:off x="8610600" y="45720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400">
                <a:latin typeface="Garamond" panose="02020404030301010803" pitchFamily="18" charset="0"/>
              </a:rPr>
              <a:t>A</a:t>
            </a:r>
            <a:r>
              <a:rPr lang="en-US" altLang="en-US" sz="1400" baseline="-25000">
                <a:latin typeface="Garamond" panose="02020404030301010803" pitchFamily="18" charset="0"/>
              </a:rPr>
              <a:t>4</a:t>
            </a:r>
            <a:r>
              <a:rPr lang="en-US" altLang="en-US" sz="1400">
                <a:latin typeface="Garamond" panose="02020404030301010803" pitchFamily="18" charset="0"/>
              </a:rPr>
              <a:t>=12 , p</a:t>
            </a:r>
            <a:r>
              <a:rPr lang="en-US" altLang="en-US" sz="1400" baseline="-25000">
                <a:latin typeface="Garamond" panose="02020404030301010803" pitchFamily="18" charset="0"/>
              </a:rPr>
              <a:t>3</a:t>
            </a:r>
            <a:r>
              <a:rPr lang="en-US" altLang="en-US" sz="1400">
                <a:latin typeface="Garamond" panose="02020404030301010803" pitchFamily="18" charset="0"/>
              </a:rPr>
              <a:t> = 35</a:t>
            </a:r>
            <a:endParaRPr lang="en-US" altLang="en-US" sz="1800" baseline="-25000">
              <a:solidFill>
                <a:schemeClr val="bg2"/>
              </a:solidFill>
              <a:latin typeface="Garamond" panose="02020404030301010803" pitchFamily="18" charset="0"/>
            </a:endParaRPr>
          </a:p>
        </p:txBody>
      </p:sp>
      <p:pic>
        <p:nvPicPr>
          <p:cNvPr id="24598"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1" y="5626100"/>
            <a:ext cx="40163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1" y="4648200"/>
            <a:ext cx="14509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1515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NEXRAD</a:t>
            </a:r>
          </a:p>
        </p:txBody>
      </p:sp>
      <p:pic>
        <p:nvPicPr>
          <p:cNvPr id="28675" name="Picture 3" descr="Doppler-Radar-T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3276600"/>
            <a:ext cx="282257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p:cNvSpPr txBox="1">
            <a:spLocks noChangeArrowheads="1"/>
          </p:cNvSpPr>
          <p:nvPr/>
        </p:nvSpPr>
        <p:spPr bwMode="auto">
          <a:xfrm>
            <a:off x="1828800" y="6172201"/>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800">
                <a:latin typeface="Garamond" panose="02020404030301010803" pitchFamily="18" charset="0"/>
              </a:rPr>
              <a:t>NEXRAD Tower</a:t>
            </a:r>
          </a:p>
        </p:txBody>
      </p:sp>
      <p:sp>
        <p:nvSpPr>
          <p:cNvPr id="28677" name="Rectangle 5"/>
          <p:cNvSpPr>
            <a:spLocks noGrp="1" noChangeArrowheads="1"/>
          </p:cNvSpPr>
          <p:nvPr>
            <p:ph type="body" idx="1"/>
          </p:nvPr>
        </p:nvSpPr>
        <p:spPr>
          <a:xfrm>
            <a:off x="1981200" y="1524000"/>
            <a:ext cx="8229600" cy="1600200"/>
          </a:xfrm>
        </p:spPr>
        <p:txBody>
          <a:bodyPr/>
          <a:lstStyle/>
          <a:p>
            <a:pPr eaLnBrk="1" hangingPunct="1">
              <a:lnSpc>
                <a:spcPct val="80000"/>
              </a:lnSpc>
            </a:pPr>
            <a:r>
              <a:rPr lang="en-US" altLang="en-US" sz="2000" b="1"/>
              <a:t>NEX</a:t>
            </a:r>
            <a:r>
              <a:rPr lang="en-US" altLang="en-US" sz="2000"/>
              <a:t>t generation </a:t>
            </a:r>
            <a:r>
              <a:rPr lang="en-US" altLang="en-US" sz="2000" b="1"/>
              <a:t>RAD</a:t>
            </a:r>
            <a:r>
              <a:rPr lang="en-US" altLang="en-US" sz="2000"/>
              <a:t>ar: is a doppler radar used for obtaining weather information</a:t>
            </a:r>
          </a:p>
          <a:p>
            <a:pPr eaLnBrk="1" hangingPunct="1">
              <a:lnSpc>
                <a:spcPct val="80000"/>
              </a:lnSpc>
            </a:pPr>
            <a:r>
              <a:rPr lang="en-US" altLang="en-US" sz="2000"/>
              <a:t>A signal is emitted from the radar which returns after striking a rainfall drop</a:t>
            </a:r>
          </a:p>
          <a:p>
            <a:pPr eaLnBrk="1" hangingPunct="1">
              <a:lnSpc>
                <a:spcPct val="80000"/>
              </a:lnSpc>
            </a:pPr>
            <a:r>
              <a:rPr lang="en-US" altLang="en-US" sz="2000"/>
              <a:t>Returned signals from the radar are analyzed to compute the rainfall intensity and integrated over time to get the precipitation</a:t>
            </a:r>
          </a:p>
          <a:p>
            <a:pPr eaLnBrk="1" hangingPunct="1">
              <a:lnSpc>
                <a:spcPct val="80000"/>
              </a:lnSpc>
            </a:pPr>
            <a:endParaRPr lang="en-US" altLang="en-US" sz="2000"/>
          </a:p>
        </p:txBody>
      </p:sp>
      <p:pic>
        <p:nvPicPr>
          <p:cNvPr id="28678" name="Picture 6" descr="radardem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581401"/>
            <a:ext cx="48768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96000" y="6289419"/>
            <a:ext cx="4572000" cy="584775"/>
          </a:xfrm>
          <a:prstGeom prst="rect">
            <a:avLst/>
          </a:prstGeom>
          <a:solidFill>
            <a:schemeClr val="accent1"/>
          </a:solidFill>
        </p:spPr>
        <p:txBody>
          <a:bodyPr>
            <a:spAutoFit/>
          </a:bodyPr>
          <a:lstStyle/>
          <a:p>
            <a:r>
              <a:rPr lang="en-US" sz="1600" dirty="0">
                <a:solidFill>
                  <a:srgbClr val="FF0000"/>
                </a:solidFill>
                <a:hlinkClick r:id="rId5"/>
              </a:rPr>
              <a:t>http://radar.weather.gov/radar.php?rid=twx&amp;product=N0R&amp;overlay=11101111&amp;loop=no</a:t>
            </a:r>
            <a:endParaRPr lang="en-US" sz="1600" dirty="0">
              <a:solidFill>
                <a:srgbClr val="FF0000"/>
              </a:solidFill>
            </a:endParaRPr>
          </a:p>
        </p:txBody>
      </p:sp>
    </p:spTree>
    <p:extLst>
      <p:ext uri="{BB962C8B-B14F-4D97-AF65-F5344CB8AC3E}">
        <p14:creationId xmlns:p14="http://schemas.microsoft.com/office/powerpoint/2010/main" val="2372171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Precipitation Data Analysis</a:t>
            </a:r>
          </a:p>
        </p:txBody>
      </p:sp>
      <p:sp>
        <p:nvSpPr>
          <p:cNvPr id="21507" name="Rectangle 3"/>
          <p:cNvSpPr>
            <a:spLocks noGrp="1" noChangeArrowheads="1"/>
          </p:cNvSpPr>
          <p:nvPr>
            <p:ph type="body" idx="1"/>
          </p:nvPr>
        </p:nvSpPr>
        <p:spPr/>
        <p:txBody>
          <a:bodyPr/>
          <a:lstStyle/>
          <a:p>
            <a:pPr eaLnBrk="1" hangingPunct="1"/>
            <a:r>
              <a:rPr lang="en-US" altLang="en-US" smtClean="0"/>
              <a:t>Intensity (mm/hr)</a:t>
            </a:r>
          </a:p>
          <a:p>
            <a:pPr eaLnBrk="1" hangingPunct="1"/>
            <a:endParaRPr lang="en-US" altLang="en-US" smtClean="0"/>
          </a:p>
          <a:p>
            <a:pPr eaLnBrk="1" hangingPunct="1"/>
            <a:r>
              <a:rPr lang="en-US" altLang="en-US" smtClean="0"/>
              <a:t>Duration (time)</a:t>
            </a:r>
          </a:p>
          <a:p>
            <a:pPr eaLnBrk="1" hangingPunct="1"/>
            <a:endParaRPr lang="en-US" altLang="en-US" smtClean="0"/>
          </a:p>
          <a:p>
            <a:pPr eaLnBrk="1" hangingPunct="1"/>
            <a:r>
              <a:rPr lang="en-US" altLang="en-US" smtClean="0"/>
              <a:t>Frequency (time)</a:t>
            </a:r>
          </a:p>
        </p:txBody>
      </p:sp>
    </p:spTree>
    <p:extLst>
      <p:ext uri="{BB962C8B-B14F-4D97-AF65-F5344CB8AC3E}">
        <p14:creationId xmlns:p14="http://schemas.microsoft.com/office/powerpoint/2010/main" val="363558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Hydrologic Frequency Analysis</a:t>
            </a:r>
          </a:p>
        </p:txBody>
      </p:sp>
      <p:sp>
        <p:nvSpPr>
          <p:cNvPr id="22531" name="Rectangle 3"/>
          <p:cNvSpPr>
            <a:spLocks noGrp="1" noChangeArrowheads="1"/>
          </p:cNvSpPr>
          <p:nvPr>
            <p:ph type="body" idx="1"/>
          </p:nvPr>
        </p:nvSpPr>
        <p:spPr/>
        <p:txBody>
          <a:bodyPr/>
          <a:lstStyle/>
          <a:p>
            <a:pPr eaLnBrk="1" hangingPunct="1"/>
            <a:r>
              <a:rPr lang="en-US" altLang="en-US" smtClean="0"/>
              <a:t>Many statistical methods have been used for precipitation analysis.</a:t>
            </a:r>
          </a:p>
          <a:p>
            <a:pPr eaLnBrk="1" hangingPunct="1"/>
            <a:r>
              <a:rPr lang="en-US" altLang="en-US" smtClean="0"/>
              <a:t>Connect discrete precipitation event analyses to design storm prediction.</a:t>
            </a:r>
          </a:p>
          <a:p>
            <a:pPr eaLnBrk="1" hangingPunct="1"/>
            <a:r>
              <a:rPr lang="en-US" altLang="en-US" smtClean="0"/>
              <a:t>Used for predicting storms of specific frequency and duration for a given location.</a:t>
            </a:r>
          </a:p>
          <a:p>
            <a:pPr eaLnBrk="1" hangingPunct="1"/>
            <a:endParaRPr lang="en-US" altLang="en-US" smtClean="0"/>
          </a:p>
          <a:p>
            <a:pPr eaLnBrk="1" hangingPunct="1">
              <a:buFontTx/>
              <a:buNone/>
            </a:pPr>
            <a:endParaRPr lang="en-US" altLang="en-US" smtClean="0"/>
          </a:p>
        </p:txBody>
      </p:sp>
    </p:spTree>
    <p:extLst>
      <p:ext uri="{BB962C8B-B14F-4D97-AF65-F5344CB8AC3E}">
        <p14:creationId xmlns:p14="http://schemas.microsoft.com/office/powerpoint/2010/main" val="2372799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Hydrologic Frequency Analysis</a:t>
            </a:r>
          </a:p>
        </p:txBody>
      </p:sp>
      <p:sp>
        <p:nvSpPr>
          <p:cNvPr id="24579" name="Text Box 3"/>
          <p:cNvSpPr txBox="1">
            <a:spLocks noChangeArrowheads="1"/>
          </p:cNvSpPr>
          <p:nvPr/>
        </p:nvSpPr>
        <p:spPr bwMode="auto">
          <a:xfrm>
            <a:off x="2438400" y="1981200"/>
            <a:ext cx="7696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3600">
                <a:latin typeface="Verdana" panose="020B0604030504040204" pitchFamily="34" charset="0"/>
              </a:rPr>
              <a:t>T = 100/P</a:t>
            </a:r>
          </a:p>
          <a:p>
            <a:pPr eaLnBrk="1" hangingPunct="1">
              <a:spcBef>
                <a:spcPct val="0"/>
              </a:spcBef>
              <a:buFontTx/>
              <a:buNone/>
            </a:pPr>
            <a:endParaRPr lang="en-US" altLang="en-US" sz="36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Where 	T = return period in years,</a:t>
            </a:r>
          </a:p>
          <a:p>
            <a:pPr eaLnBrk="1" hangingPunct="1">
              <a:spcBef>
                <a:spcPct val="0"/>
              </a:spcBef>
              <a:buFontTx/>
              <a:buNone/>
            </a:pPr>
            <a:r>
              <a:rPr lang="en-US" altLang="en-US" sz="2400">
                <a:latin typeface="Verdana" panose="020B0604030504040204" pitchFamily="34" charset="0"/>
              </a:rPr>
              <a:t>		P = probability in percent that an 			observed event in a given year is 			equal to or greater than a given 			event.</a:t>
            </a:r>
          </a:p>
        </p:txBody>
      </p:sp>
    </p:spTree>
    <p:extLst>
      <p:ext uri="{BB962C8B-B14F-4D97-AF65-F5344CB8AC3E}">
        <p14:creationId xmlns:p14="http://schemas.microsoft.com/office/powerpoint/2010/main" val="15295894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Return Period</a:t>
            </a:r>
          </a:p>
        </p:txBody>
      </p:sp>
      <p:sp>
        <p:nvSpPr>
          <p:cNvPr id="23555" name="Rectangle 3"/>
          <p:cNvSpPr>
            <a:spLocks noGrp="1" noChangeArrowheads="1"/>
          </p:cNvSpPr>
          <p:nvPr>
            <p:ph type="body" idx="1"/>
          </p:nvPr>
        </p:nvSpPr>
        <p:spPr/>
        <p:txBody>
          <a:bodyPr/>
          <a:lstStyle/>
          <a:p>
            <a:pPr eaLnBrk="1" hangingPunct="1">
              <a:lnSpc>
                <a:spcPct val="90000"/>
              </a:lnSpc>
            </a:pPr>
            <a:r>
              <a:rPr lang="en-US" altLang="en-US" smtClean="0"/>
              <a:t>The return period (reoccurrence interval) is the period within which the depth of precipitation for a specified duration will be equaled or exceeded once on the average</a:t>
            </a:r>
          </a:p>
          <a:p>
            <a:pPr eaLnBrk="1" hangingPunct="1">
              <a:lnSpc>
                <a:spcPct val="90000"/>
              </a:lnSpc>
            </a:pPr>
            <a:r>
              <a:rPr lang="en-US" altLang="en-US" smtClean="0"/>
              <a:t>Example:</a:t>
            </a:r>
          </a:p>
          <a:p>
            <a:pPr lvl="1" eaLnBrk="1" hangingPunct="1">
              <a:lnSpc>
                <a:spcPct val="90000"/>
              </a:lnSpc>
            </a:pPr>
            <a:r>
              <a:rPr lang="en-US" altLang="en-US" smtClean="0">
                <a:solidFill>
                  <a:srgbClr val="FF0000"/>
                </a:solidFill>
              </a:rPr>
              <a:t>The 100 yr-24 hr precipitation depth for Manhattan, KS is 7.5 inches.  </a:t>
            </a:r>
          </a:p>
          <a:p>
            <a:pPr lvl="1" eaLnBrk="1" hangingPunct="1">
              <a:lnSpc>
                <a:spcPct val="90000"/>
              </a:lnSpc>
            </a:pPr>
            <a:r>
              <a:rPr lang="en-US" altLang="en-US" smtClean="0">
                <a:solidFill>
                  <a:srgbClr val="FF0000"/>
                </a:solidFill>
              </a:rPr>
              <a:t>Thus, Manhattan receives 7.5 inches of precipitation within a 24 hr period on average once every 100 years over many 100 year periods.</a:t>
            </a:r>
          </a:p>
          <a:p>
            <a:pPr eaLnBrk="1" hangingPunct="1">
              <a:lnSpc>
                <a:spcPct val="90000"/>
              </a:lnSpc>
            </a:pPr>
            <a:endParaRPr lang="en-US" altLang="en-US" sz="2400">
              <a:solidFill>
                <a:srgbClr val="FF0000"/>
              </a:solidFill>
            </a:endParaRPr>
          </a:p>
        </p:txBody>
      </p:sp>
    </p:spTree>
    <p:extLst>
      <p:ext uri="{BB962C8B-B14F-4D97-AF65-F5344CB8AC3E}">
        <p14:creationId xmlns:p14="http://schemas.microsoft.com/office/powerpoint/2010/main" val="1790835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609600"/>
            <a:ext cx="5029200" cy="1143000"/>
          </a:xfrm>
        </p:spPr>
        <p:txBody>
          <a:bodyPr/>
          <a:lstStyle/>
          <a:p>
            <a:r>
              <a:rPr lang="en-US" sz="2800" dirty="0"/>
              <a:t>'1,000-year' flood: Weather hyperbole or hard science?</a:t>
            </a:r>
            <a:endParaRPr lang="en-US" sz="2800" dirty="0"/>
          </a:p>
        </p:txBody>
      </p:sp>
      <p:sp>
        <p:nvSpPr>
          <p:cNvPr id="3" name="Content Placeholder 2"/>
          <p:cNvSpPr>
            <a:spLocks noGrp="1"/>
          </p:cNvSpPr>
          <p:nvPr>
            <p:ph idx="1"/>
          </p:nvPr>
        </p:nvSpPr>
        <p:spPr>
          <a:xfrm>
            <a:off x="2209800" y="5257800"/>
            <a:ext cx="7772400" cy="838200"/>
          </a:xfrm>
          <a:solidFill>
            <a:schemeClr val="tx2"/>
          </a:solidFill>
        </p:spPr>
        <p:txBody>
          <a:bodyPr/>
          <a:lstStyle/>
          <a:p>
            <a:r>
              <a:rPr lang="en-US" sz="1800" dirty="0">
                <a:hlinkClick r:id="rId2"/>
              </a:rPr>
              <a:t>http://www.cnn.com/videos/weather/2015/10/04/south-carolina-flood-gov-nikki-haley-sot.wis</a:t>
            </a:r>
            <a:endParaRPr lang="en-US" sz="1800" dirty="0"/>
          </a:p>
        </p:txBody>
      </p:sp>
      <p:pic>
        <p:nvPicPr>
          <p:cNvPr id="4" name="Picture 3"/>
          <p:cNvPicPr>
            <a:picLocks noChangeAspect="1"/>
          </p:cNvPicPr>
          <p:nvPr/>
        </p:nvPicPr>
        <p:blipFill>
          <a:blip r:embed="rId3"/>
          <a:stretch>
            <a:fillRect/>
          </a:stretch>
        </p:blipFill>
        <p:spPr>
          <a:xfrm>
            <a:off x="3571875" y="2009775"/>
            <a:ext cx="5048250" cy="2838450"/>
          </a:xfrm>
          <a:prstGeom prst="rect">
            <a:avLst/>
          </a:prstGeom>
        </p:spPr>
      </p:pic>
      <p:pic>
        <p:nvPicPr>
          <p:cNvPr id="5" name="Picture 4"/>
          <p:cNvPicPr>
            <a:picLocks noChangeAspect="1"/>
          </p:cNvPicPr>
          <p:nvPr/>
        </p:nvPicPr>
        <p:blipFill>
          <a:blip r:embed="rId4"/>
          <a:stretch>
            <a:fillRect/>
          </a:stretch>
        </p:blipFill>
        <p:spPr>
          <a:xfrm>
            <a:off x="1554480" y="727710"/>
            <a:ext cx="3600450" cy="933450"/>
          </a:xfrm>
          <a:prstGeom prst="rect">
            <a:avLst/>
          </a:prstGeom>
        </p:spPr>
      </p:pic>
    </p:spTree>
    <p:extLst>
      <p:ext uri="{BB962C8B-B14F-4D97-AF65-F5344CB8AC3E}">
        <p14:creationId xmlns:p14="http://schemas.microsoft.com/office/powerpoint/2010/main" val="3238967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5000" y="152400"/>
            <a:ext cx="8382000" cy="533400"/>
          </a:xfrm>
        </p:spPr>
        <p:txBody>
          <a:bodyPr/>
          <a:lstStyle/>
          <a:p>
            <a:pPr eaLnBrk="1" hangingPunct="1"/>
            <a:r>
              <a:rPr lang="en-US" sz="4000"/>
              <a:t>Hydrologic Cycle</a:t>
            </a:r>
          </a:p>
        </p:txBody>
      </p:sp>
      <p:grpSp>
        <p:nvGrpSpPr>
          <p:cNvPr id="5123" name="Group 3"/>
          <p:cNvGrpSpPr>
            <a:grpSpLocks/>
          </p:cNvGrpSpPr>
          <p:nvPr/>
        </p:nvGrpSpPr>
        <p:grpSpPr bwMode="auto">
          <a:xfrm>
            <a:off x="1676400" y="758826"/>
            <a:ext cx="8915400" cy="6022975"/>
            <a:chOff x="96" y="478"/>
            <a:chExt cx="5616" cy="3794"/>
          </a:xfrm>
        </p:grpSpPr>
        <p:pic>
          <p:nvPicPr>
            <p:cNvPr id="5124" name="Picture 4" descr="Hydro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478"/>
              <a:ext cx="5616" cy="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96" y="1920"/>
              <a:ext cx="432" cy="24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endParaRPr>
            </a:p>
          </p:txBody>
        </p:sp>
        <p:sp>
          <p:nvSpPr>
            <p:cNvPr id="5126" name="Rectangle 6"/>
            <p:cNvSpPr>
              <a:spLocks noChangeArrowheads="1"/>
            </p:cNvSpPr>
            <p:nvPr/>
          </p:nvSpPr>
          <p:spPr bwMode="auto">
            <a:xfrm>
              <a:off x="816" y="1776"/>
              <a:ext cx="624" cy="144"/>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endParaRPr>
            </a:p>
          </p:txBody>
        </p:sp>
        <p:sp>
          <p:nvSpPr>
            <p:cNvPr id="5127" name="Rectangle 7"/>
            <p:cNvSpPr>
              <a:spLocks noChangeArrowheads="1"/>
            </p:cNvSpPr>
            <p:nvPr/>
          </p:nvSpPr>
          <p:spPr bwMode="auto">
            <a:xfrm>
              <a:off x="720" y="2880"/>
              <a:ext cx="576" cy="19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endParaRPr>
            </a:p>
          </p:txBody>
        </p:sp>
        <p:sp>
          <p:nvSpPr>
            <p:cNvPr id="5128" name="Rectangle 8"/>
            <p:cNvSpPr>
              <a:spLocks noChangeArrowheads="1"/>
            </p:cNvSpPr>
            <p:nvPr/>
          </p:nvSpPr>
          <p:spPr bwMode="auto">
            <a:xfrm rot="1200000">
              <a:off x="2016" y="2926"/>
              <a:ext cx="720" cy="194"/>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endParaRPr>
            </a:p>
          </p:txBody>
        </p:sp>
        <p:sp>
          <p:nvSpPr>
            <p:cNvPr id="5129" name="Rectangle 9"/>
            <p:cNvSpPr>
              <a:spLocks noChangeArrowheads="1"/>
            </p:cNvSpPr>
            <p:nvPr/>
          </p:nvSpPr>
          <p:spPr bwMode="auto">
            <a:xfrm>
              <a:off x="2880" y="2448"/>
              <a:ext cx="864" cy="28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endParaRPr>
            </a:p>
          </p:txBody>
        </p:sp>
      </p:grpSp>
    </p:spTree>
    <p:extLst>
      <p:ext uri="{BB962C8B-B14F-4D97-AF65-F5344CB8AC3E}">
        <p14:creationId xmlns:p14="http://schemas.microsoft.com/office/powerpoint/2010/main" val="4242617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Example</a:t>
            </a:r>
          </a:p>
        </p:txBody>
      </p:sp>
      <p:sp>
        <p:nvSpPr>
          <p:cNvPr id="12291" name="Text Box 3"/>
          <p:cNvSpPr txBox="1">
            <a:spLocks noChangeArrowheads="1"/>
          </p:cNvSpPr>
          <p:nvPr/>
        </p:nvSpPr>
        <p:spPr bwMode="auto">
          <a:xfrm>
            <a:off x="2819400" y="1905001"/>
            <a:ext cx="6781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US" altLang="en-US" sz="2400"/>
              <a:t>What is the probability that an event with a 10 year return period will occur in any given year?</a:t>
            </a:r>
          </a:p>
        </p:txBody>
      </p:sp>
      <p:sp>
        <p:nvSpPr>
          <p:cNvPr id="12292" name="Text Box 4"/>
          <p:cNvSpPr txBox="1">
            <a:spLocks noChangeArrowheads="1"/>
          </p:cNvSpPr>
          <p:nvPr/>
        </p:nvSpPr>
        <p:spPr bwMode="auto">
          <a:xfrm>
            <a:off x="4038601" y="2741613"/>
            <a:ext cx="374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rPr>
              <a:t>P = 100/T = 100/10 = 10%</a:t>
            </a:r>
          </a:p>
        </p:txBody>
      </p:sp>
      <p:sp>
        <p:nvSpPr>
          <p:cNvPr id="12293" name="Text Box 5"/>
          <p:cNvSpPr txBox="1">
            <a:spLocks noChangeArrowheads="1"/>
          </p:cNvSpPr>
          <p:nvPr/>
        </p:nvSpPr>
        <p:spPr bwMode="auto">
          <a:xfrm>
            <a:off x="2819401" y="3581401"/>
            <a:ext cx="6721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US" altLang="en-US" sz="2400"/>
              <a:t>The probability of occurrence for a precipitation event is 40%.  How often do expect this event?</a:t>
            </a:r>
          </a:p>
        </p:txBody>
      </p:sp>
      <p:sp>
        <p:nvSpPr>
          <p:cNvPr id="12294" name="Text Box 6"/>
          <p:cNvSpPr txBox="1">
            <a:spLocks noChangeArrowheads="1"/>
          </p:cNvSpPr>
          <p:nvPr/>
        </p:nvSpPr>
        <p:spPr bwMode="auto">
          <a:xfrm>
            <a:off x="3810001" y="4494213"/>
            <a:ext cx="4392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rPr>
              <a:t>T = 100/P = 100/40 = 2.5 years</a:t>
            </a:r>
          </a:p>
        </p:txBody>
      </p:sp>
    </p:spTree>
    <p:extLst>
      <p:ext uri="{BB962C8B-B14F-4D97-AF65-F5344CB8AC3E}">
        <p14:creationId xmlns:p14="http://schemas.microsoft.com/office/powerpoint/2010/main" val="549338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0-#ppt_w/2"/>
                                          </p:val>
                                        </p:tav>
                                        <p:tav tm="100000">
                                          <p:val>
                                            <p:strVal val="#ppt_x"/>
                                          </p:val>
                                        </p:tav>
                                      </p:tavLst>
                                    </p:anim>
                                    <p:anim calcmode="lin" valueType="num">
                                      <p:cBhvr additive="base">
                                        <p:cTn id="8"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500" fill="hold"/>
                                        <p:tgtEl>
                                          <p:spTgt spid="12293"/>
                                        </p:tgtEl>
                                        <p:attrNameLst>
                                          <p:attrName>ppt_x</p:attrName>
                                        </p:attrNameLst>
                                      </p:cBhvr>
                                      <p:tavLst>
                                        <p:tav tm="0">
                                          <p:val>
                                            <p:strVal val="0-#ppt_w/2"/>
                                          </p:val>
                                        </p:tav>
                                        <p:tav tm="100000">
                                          <p:val>
                                            <p:strVal val="#ppt_x"/>
                                          </p:val>
                                        </p:tav>
                                      </p:tavLst>
                                    </p:anim>
                                    <p:anim calcmode="lin" valueType="num">
                                      <p:cBhvr additive="base">
                                        <p:cTn id="14"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2"/>
                                        </p:tgtEl>
                                        <p:attrNameLst>
                                          <p:attrName>style.visibility</p:attrName>
                                        </p:attrNameLst>
                                      </p:cBhvr>
                                      <p:to>
                                        <p:strVal val="visible"/>
                                      </p:to>
                                    </p:set>
                                    <p:anim calcmode="lin" valueType="num">
                                      <p:cBhvr additive="base">
                                        <p:cTn id="19" dur="500" fill="hold"/>
                                        <p:tgtEl>
                                          <p:spTgt spid="12292"/>
                                        </p:tgtEl>
                                        <p:attrNameLst>
                                          <p:attrName>ppt_x</p:attrName>
                                        </p:attrNameLst>
                                      </p:cBhvr>
                                      <p:tavLst>
                                        <p:tav tm="0">
                                          <p:val>
                                            <p:strVal val="0-#ppt_w/2"/>
                                          </p:val>
                                        </p:tav>
                                        <p:tav tm="100000">
                                          <p:val>
                                            <p:strVal val="#ppt_x"/>
                                          </p:val>
                                        </p:tav>
                                      </p:tavLst>
                                    </p:anim>
                                    <p:anim calcmode="lin" valueType="num">
                                      <p:cBhvr additive="base">
                                        <p:cTn id="20"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4"/>
                                        </p:tgtEl>
                                        <p:attrNameLst>
                                          <p:attrName>style.visibility</p:attrName>
                                        </p:attrNameLst>
                                      </p:cBhvr>
                                      <p:to>
                                        <p:strVal val="visible"/>
                                      </p:to>
                                    </p:set>
                                    <p:anim calcmode="lin" valueType="num">
                                      <p:cBhvr additive="base">
                                        <p:cTn id="25" dur="500" fill="hold"/>
                                        <p:tgtEl>
                                          <p:spTgt spid="12294"/>
                                        </p:tgtEl>
                                        <p:attrNameLst>
                                          <p:attrName>ppt_x</p:attrName>
                                        </p:attrNameLst>
                                      </p:cBhvr>
                                      <p:tavLst>
                                        <p:tav tm="0">
                                          <p:val>
                                            <p:strVal val="0-#ppt_w/2"/>
                                          </p:val>
                                        </p:tav>
                                        <p:tav tm="100000">
                                          <p:val>
                                            <p:strVal val="#ppt_x"/>
                                          </p:val>
                                        </p:tav>
                                      </p:tavLst>
                                    </p:anim>
                                    <p:anim calcmode="lin" valueType="num">
                                      <p:cBhvr additive="base">
                                        <p:cTn id="26"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utoUpdateAnimBg="0"/>
      <p:bldP spid="1229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altLang="en-US" smtClean="0"/>
          </a:p>
        </p:txBody>
      </p:sp>
      <p:pic>
        <p:nvPicPr>
          <p:cNvPr id="31747" name="Picture 3" descr="tmp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838200"/>
            <a:ext cx="853440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p:cNvSpPr>
            <a:spLocks noChangeArrowheads="1"/>
          </p:cNvSpPr>
          <p:nvPr/>
        </p:nvSpPr>
        <p:spPr bwMode="auto">
          <a:xfrm>
            <a:off x="1752600" y="6019800"/>
            <a:ext cx="9144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0930159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a:lstStyle/>
          <a:p>
            <a:r>
              <a:rPr lang="en-US" altLang="en-US" dirty="0" smtClean="0"/>
              <a:t>United States Resources</a:t>
            </a:r>
            <a:endParaRPr lang="en-US" altLang="en-US" dirty="0" smtClean="0"/>
          </a:p>
        </p:txBody>
      </p:sp>
      <p:sp>
        <p:nvSpPr>
          <p:cNvPr id="4" name="Content Placeholder 3"/>
          <p:cNvSpPr>
            <a:spLocks noGrp="1"/>
          </p:cNvSpPr>
          <p:nvPr>
            <p:ph idx="1"/>
          </p:nvPr>
        </p:nvSpPr>
        <p:spPr>
          <a:xfrm>
            <a:off x="2209800" y="1981200"/>
            <a:ext cx="8229600" cy="4114800"/>
          </a:xfrm>
        </p:spPr>
        <p:txBody>
          <a:bodyPr/>
          <a:lstStyle/>
          <a:p>
            <a:pPr>
              <a:defRPr/>
            </a:pPr>
            <a:r>
              <a:rPr lang="en-US" dirty="0" smtClean="0"/>
              <a:t>www.weather.gov</a:t>
            </a:r>
          </a:p>
          <a:p>
            <a:pPr>
              <a:defRPr/>
            </a:pPr>
            <a:r>
              <a:rPr lang="en-US" dirty="0"/>
              <a:t>http://hdsc.nws.noaa.gov/hdsc/pfds</a:t>
            </a:r>
            <a:r>
              <a:rPr lang="en-US" dirty="0" smtClean="0"/>
              <a:t>/</a:t>
            </a:r>
          </a:p>
          <a:p>
            <a:pPr>
              <a:defRPr/>
            </a:pPr>
            <a:r>
              <a:rPr lang="en-US" dirty="0" smtClean="0"/>
              <a:t>http://www.ncdc.noaa.gov/</a:t>
            </a:r>
          </a:p>
          <a:p>
            <a:pPr>
              <a:defRPr/>
            </a:pPr>
            <a:r>
              <a:rPr lang="en-US" dirty="0" smtClean="0"/>
              <a:t>https://www.ksre.ksu.edu/wdl/</a:t>
            </a:r>
          </a:p>
          <a:p>
            <a:pPr marL="0" indent="0">
              <a:buNone/>
              <a:defRPr/>
            </a:pPr>
            <a:endParaRPr lang="en-US" dirty="0" smtClean="0"/>
          </a:p>
          <a:p>
            <a:pPr>
              <a:defRPr/>
            </a:pPr>
            <a:endParaRPr lang="en-US" dirty="0"/>
          </a:p>
        </p:txBody>
      </p:sp>
    </p:spTree>
    <p:extLst>
      <p:ext uri="{BB962C8B-B14F-4D97-AF65-F5344CB8AC3E}">
        <p14:creationId xmlns:p14="http://schemas.microsoft.com/office/powerpoint/2010/main" val="2579029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857500" y="127463"/>
            <a:ext cx="6120245" cy="1143000"/>
          </a:xfrm>
        </p:spPr>
        <p:txBody>
          <a:bodyPr/>
          <a:lstStyle/>
          <a:p>
            <a:pPr eaLnBrk="1" hangingPunct="1"/>
            <a:r>
              <a:rPr lang="en-US" altLang="en-US" dirty="0" smtClean="0"/>
              <a:t>Hydrologic Measurements</a:t>
            </a:r>
          </a:p>
        </p:txBody>
      </p:sp>
      <p:sp>
        <p:nvSpPr>
          <p:cNvPr id="20483" name="Rectangle 3"/>
          <p:cNvSpPr>
            <a:spLocks noGrp="1" noChangeArrowheads="1"/>
          </p:cNvSpPr>
          <p:nvPr>
            <p:ph type="body" idx="1"/>
          </p:nvPr>
        </p:nvSpPr>
        <p:spPr>
          <a:xfrm>
            <a:off x="543098" y="1436717"/>
            <a:ext cx="11105803" cy="4114800"/>
          </a:xfrm>
        </p:spPr>
        <p:txBody>
          <a:bodyPr>
            <a:noAutofit/>
          </a:bodyPr>
          <a:lstStyle/>
          <a:p>
            <a:pPr eaLnBrk="1" hangingPunct="1">
              <a:lnSpc>
                <a:spcPct val="90000"/>
              </a:lnSpc>
            </a:pPr>
            <a:r>
              <a:rPr lang="en-US" altLang="en-US" sz="3200" dirty="0"/>
              <a:t>Want data to help understand weather patterns, help predict future weather, design conservation structures, reduce NPS pollution, etc.</a:t>
            </a:r>
          </a:p>
          <a:p>
            <a:pPr lvl="1" eaLnBrk="1" hangingPunct="1">
              <a:lnSpc>
                <a:spcPct val="90000"/>
              </a:lnSpc>
            </a:pPr>
            <a:r>
              <a:rPr lang="en-US" altLang="en-US" sz="2800" dirty="0"/>
              <a:t>Precipitation – rain gage and/or snow gage</a:t>
            </a:r>
          </a:p>
          <a:p>
            <a:pPr lvl="1" eaLnBrk="1" hangingPunct="1">
              <a:lnSpc>
                <a:spcPct val="90000"/>
              </a:lnSpc>
            </a:pPr>
            <a:r>
              <a:rPr lang="en-US" altLang="en-US" sz="2800" dirty="0"/>
              <a:t>Accumulated snow – snow survey</a:t>
            </a:r>
          </a:p>
          <a:p>
            <a:pPr lvl="1" eaLnBrk="1" hangingPunct="1">
              <a:lnSpc>
                <a:spcPct val="90000"/>
              </a:lnSpc>
            </a:pPr>
            <a:r>
              <a:rPr lang="en-US" altLang="en-US" sz="2800" dirty="0"/>
              <a:t>Runoff – stream gages</a:t>
            </a:r>
          </a:p>
          <a:p>
            <a:pPr lvl="1" eaLnBrk="1" hangingPunct="1">
              <a:lnSpc>
                <a:spcPct val="90000"/>
              </a:lnSpc>
            </a:pPr>
            <a:r>
              <a:rPr lang="en-US" altLang="en-US" sz="2800" dirty="0"/>
              <a:t>Evaporation – pan, ET w/ </a:t>
            </a:r>
            <a:r>
              <a:rPr lang="en-US" altLang="en-US" sz="2800" dirty="0" err="1"/>
              <a:t>lysimeters</a:t>
            </a:r>
            <a:r>
              <a:rPr lang="en-US" altLang="en-US" sz="2800" dirty="0"/>
              <a:t>, sap flow meters</a:t>
            </a:r>
          </a:p>
          <a:p>
            <a:pPr lvl="1" eaLnBrk="1" hangingPunct="1">
              <a:lnSpc>
                <a:spcPct val="90000"/>
              </a:lnSpc>
            </a:pPr>
            <a:r>
              <a:rPr lang="en-US" altLang="en-US" sz="2800" dirty="0"/>
              <a:t>Groundwater levels – monitoring wells</a:t>
            </a:r>
          </a:p>
          <a:p>
            <a:pPr lvl="1" eaLnBrk="1" hangingPunct="1">
              <a:lnSpc>
                <a:spcPct val="90000"/>
              </a:lnSpc>
            </a:pPr>
            <a:r>
              <a:rPr lang="en-US" altLang="en-US" sz="2800" dirty="0"/>
              <a:t>Other important meteorological data for modeling and design:</a:t>
            </a:r>
          </a:p>
          <a:p>
            <a:pPr lvl="2" eaLnBrk="1" hangingPunct="1">
              <a:lnSpc>
                <a:spcPct val="90000"/>
              </a:lnSpc>
            </a:pPr>
            <a:r>
              <a:rPr lang="en-US" altLang="en-US" sz="2400" dirty="0"/>
              <a:t>Wind speed</a:t>
            </a:r>
          </a:p>
          <a:p>
            <a:pPr lvl="2" eaLnBrk="1" hangingPunct="1">
              <a:lnSpc>
                <a:spcPct val="90000"/>
              </a:lnSpc>
            </a:pPr>
            <a:r>
              <a:rPr lang="en-US" altLang="en-US" sz="2400" dirty="0"/>
              <a:t>Solar radiation</a:t>
            </a:r>
          </a:p>
          <a:p>
            <a:pPr lvl="2" eaLnBrk="1" hangingPunct="1">
              <a:lnSpc>
                <a:spcPct val="90000"/>
              </a:lnSpc>
            </a:pPr>
            <a:r>
              <a:rPr lang="en-US" altLang="en-US" sz="2400" dirty="0"/>
              <a:t>Temperature</a:t>
            </a:r>
          </a:p>
        </p:txBody>
      </p:sp>
    </p:spTree>
    <p:extLst>
      <p:ext uri="{BB962C8B-B14F-4D97-AF65-F5344CB8AC3E}">
        <p14:creationId xmlns:p14="http://schemas.microsoft.com/office/powerpoint/2010/main" val="3961544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158" y="30162"/>
            <a:ext cx="4049684" cy="1325563"/>
          </a:xfrm>
        </p:spPr>
        <p:txBody>
          <a:bodyPr/>
          <a:lstStyle/>
          <a:p>
            <a:r>
              <a:rPr lang="en-US" dirty="0" smtClean="0"/>
              <a:t>Hydrologic Data</a:t>
            </a:r>
            <a:endParaRPr lang="en-US" dirty="0"/>
          </a:p>
        </p:txBody>
      </p:sp>
      <p:sp>
        <p:nvSpPr>
          <p:cNvPr id="3" name="Content Placeholder 2"/>
          <p:cNvSpPr>
            <a:spLocks noGrp="1"/>
          </p:cNvSpPr>
          <p:nvPr>
            <p:ph idx="1"/>
          </p:nvPr>
        </p:nvSpPr>
        <p:spPr>
          <a:xfrm>
            <a:off x="838200" y="1253331"/>
            <a:ext cx="10515600" cy="4351338"/>
          </a:xfrm>
        </p:spPr>
        <p:txBody>
          <a:bodyPr>
            <a:noAutofit/>
          </a:bodyPr>
          <a:lstStyle/>
          <a:p>
            <a:r>
              <a:rPr lang="en-US" dirty="0" smtClean="0"/>
              <a:t>National Oceanic and Atmospheric Administration (NOAA)</a:t>
            </a:r>
          </a:p>
          <a:p>
            <a:pPr lvl="1"/>
            <a:r>
              <a:rPr lang="en-US" dirty="0" smtClean="0"/>
              <a:t>Climate/Weather data</a:t>
            </a:r>
          </a:p>
          <a:p>
            <a:pPr lvl="2"/>
            <a:r>
              <a:rPr lang="en-US" sz="1800" dirty="0">
                <a:hlinkClick r:id="rId2"/>
              </a:rPr>
              <a:t>http://www.noaa.gov</a:t>
            </a:r>
            <a:r>
              <a:rPr lang="en-US" sz="1800" dirty="0" smtClean="0">
                <a:hlinkClick r:id="rId2"/>
              </a:rPr>
              <a:t>/</a:t>
            </a:r>
            <a:endParaRPr lang="en-US" sz="1800" dirty="0" smtClean="0"/>
          </a:p>
          <a:p>
            <a:pPr lvl="2"/>
            <a:r>
              <a:rPr lang="en-US" sz="1800" dirty="0">
                <a:hlinkClick r:id="rId3"/>
              </a:rPr>
              <a:t>http://hdsc.nws.noaa.gov/hdsc/pfds</a:t>
            </a:r>
            <a:r>
              <a:rPr lang="en-US" sz="1800" dirty="0" smtClean="0">
                <a:hlinkClick r:id="rId3"/>
              </a:rPr>
              <a:t>/</a:t>
            </a:r>
            <a:endParaRPr lang="en-US" sz="1800" dirty="0" smtClean="0"/>
          </a:p>
          <a:p>
            <a:pPr lvl="2"/>
            <a:r>
              <a:rPr lang="en-US" sz="1800" dirty="0">
                <a:hlinkClick r:id="rId4"/>
              </a:rPr>
              <a:t>http://www.ncdc.noaa.gov</a:t>
            </a:r>
            <a:r>
              <a:rPr lang="en-US" sz="1800" dirty="0" smtClean="0">
                <a:hlinkClick r:id="rId4"/>
              </a:rPr>
              <a:t>/</a:t>
            </a:r>
            <a:endParaRPr lang="en-US" sz="1800" dirty="0" smtClean="0"/>
          </a:p>
          <a:p>
            <a:r>
              <a:rPr lang="en-US" dirty="0" smtClean="0"/>
              <a:t>United States Geological Survey (USGS)</a:t>
            </a:r>
          </a:p>
          <a:p>
            <a:pPr lvl="1"/>
            <a:r>
              <a:rPr lang="en-US" dirty="0" smtClean="0"/>
              <a:t>Water Quantity</a:t>
            </a:r>
          </a:p>
          <a:p>
            <a:pPr lvl="2"/>
            <a:r>
              <a:rPr lang="en-US" sz="1800" dirty="0">
                <a:hlinkClick r:id="rId5"/>
              </a:rPr>
              <a:t>http://www.usgs.gov</a:t>
            </a:r>
            <a:r>
              <a:rPr lang="en-US" sz="1800" dirty="0" smtClean="0">
                <a:hlinkClick r:id="rId5"/>
              </a:rPr>
              <a:t>/</a:t>
            </a:r>
            <a:endParaRPr lang="en-US" sz="1800" dirty="0" smtClean="0"/>
          </a:p>
          <a:p>
            <a:r>
              <a:rPr lang="en-US" dirty="0" smtClean="0"/>
              <a:t>United States Environmental Protection Agency (USEPA)</a:t>
            </a:r>
          </a:p>
          <a:p>
            <a:pPr lvl="1"/>
            <a:r>
              <a:rPr lang="en-US" dirty="0" smtClean="0"/>
              <a:t>Water Quality</a:t>
            </a:r>
          </a:p>
          <a:p>
            <a:pPr lvl="2"/>
            <a:r>
              <a:rPr lang="en-US" sz="1800" dirty="0">
                <a:hlinkClick r:id="rId6"/>
              </a:rPr>
              <a:t>http://www3.epa.gov</a:t>
            </a:r>
            <a:r>
              <a:rPr lang="en-US" sz="1800" dirty="0" smtClean="0">
                <a:hlinkClick r:id="rId6"/>
              </a:rPr>
              <a:t>/</a:t>
            </a:r>
            <a:endParaRPr lang="en-US" sz="1800" dirty="0" smtClean="0"/>
          </a:p>
          <a:p>
            <a:r>
              <a:rPr lang="en-US" dirty="0" smtClean="0"/>
              <a:t>United States Department of Agriculture (USDA)</a:t>
            </a:r>
          </a:p>
          <a:p>
            <a:pPr lvl="1"/>
            <a:r>
              <a:rPr lang="en-US" dirty="0" smtClean="0"/>
              <a:t>Soils</a:t>
            </a:r>
          </a:p>
          <a:p>
            <a:pPr lvl="2"/>
            <a:r>
              <a:rPr lang="en-US" sz="1800" dirty="0">
                <a:hlinkClick r:id="rId7"/>
              </a:rPr>
              <a:t>http://</a:t>
            </a:r>
            <a:r>
              <a:rPr lang="en-US" sz="1800" dirty="0" smtClean="0">
                <a:hlinkClick r:id="rId7"/>
              </a:rPr>
              <a:t>websoilsurvey.sc.egov.usda.gov/App/HomePage.htm</a:t>
            </a:r>
            <a:endParaRPr lang="en-US" sz="1800" dirty="0" smtClean="0"/>
          </a:p>
          <a:p>
            <a:pPr lvl="2"/>
            <a:endParaRPr lang="en-US" sz="1800" dirty="0"/>
          </a:p>
        </p:txBody>
      </p:sp>
    </p:spTree>
    <p:extLst>
      <p:ext uri="{BB962C8B-B14F-4D97-AF65-F5344CB8AC3E}">
        <p14:creationId xmlns:p14="http://schemas.microsoft.com/office/powerpoint/2010/main" val="3909978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132" y="0"/>
            <a:ext cx="5911735" cy="1325563"/>
          </a:xfrm>
        </p:spPr>
        <p:txBody>
          <a:bodyPr/>
          <a:lstStyle/>
          <a:p>
            <a:r>
              <a:rPr lang="en-US" dirty="0" smtClean="0"/>
              <a:t>Hydrologic Data Analysis</a:t>
            </a:r>
            <a:endParaRPr lang="en-US" dirty="0"/>
          </a:p>
        </p:txBody>
      </p:sp>
      <p:sp>
        <p:nvSpPr>
          <p:cNvPr id="3" name="Content Placeholder 2"/>
          <p:cNvSpPr>
            <a:spLocks noGrp="1"/>
          </p:cNvSpPr>
          <p:nvPr>
            <p:ph idx="1"/>
          </p:nvPr>
        </p:nvSpPr>
        <p:spPr>
          <a:xfrm>
            <a:off x="705197" y="1325563"/>
            <a:ext cx="11032375" cy="4351338"/>
          </a:xfrm>
        </p:spPr>
        <p:txBody>
          <a:bodyPr>
            <a:noAutofit/>
          </a:bodyPr>
          <a:lstStyle/>
          <a:p>
            <a:r>
              <a:rPr lang="en-US" altLang="en-US" sz="3600" dirty="0"/>
              <a:t>Statistics – the science of collecting, summarizing, organizing, analyzing, exploring and interpreting data.</a:t>
            </a:r>
          </a:p>
          <a:p>
            <a:pPr lvl="1"/>
            <a:r>
              <a:rPr lang="en-US" altLang="en-US" sz="3200" dirty="0"/>
              <a:t>Plot data</a:t>
            </a:r>
          </a:p>
          <a:p>
            <a:pPr lvl="1"/>
            <a:r>
              <a:rPr lang="en-US" altLang="en-US" sz="3200" dirty="0"/>
              <a:t>Descriptive Statistics</a:t>
            </a:r>
          </a:p>
          <a:p>
            <a:pPr lvl="2"/>
            <a:r>
              <a:rPr lang="en-US" altLang="en-US" sz="2800" dirty="0"/>
              <a:t>Statistics of location/central tendency</a:t>
            </a:r>
          </a:p>
          <a:p>
            <a:pPr lvl="2"/>
            <a:r>
              <a:rPr lang="en-US" altLang="en-US" sz="2800" dirty="0"/>
              <a:t>Statistics of dispersion and variability</a:t>
            </a:r>
          </a:p>
          <a:p>
            <a:pPr lvl="1"/>
            <a:r>
              <a:rPr lang="en-US" altLang="en-US" sz="3200" dirty="0"/>
              <a:t>Experimental Error</a:t>
            </a:r>
          </a:p>
          <a:p>
            <a:pPr lvl="1"/>
            <a:r>
              <a:rPr lang="en-US" altLang="en-US" sz="3200" dirty="0"/>
              <a:t>Standard Error</a:t>
            </a:r>
          </a:p>
          <a:p>
            <a:pPr lvl="1"/>
            <a:r>
              <a:rPr lang="en-US" altLang="en-US" sz="3200" dirty="0"/>
              <a:t>Confidence Intervals</a:t>
            </a:r>
          </a:p>
          <a:p>
            <a:pPr lvl="1"/>
            <a:r>
              <a:rPr lang="en-US" altLang="en-US" sz="3200" dirty="0"/>
              <a:t>Probabilities and Distributions</a:t>
            </a:r>
          </a:p>
          <a:p>
            <a:endParaRPr lang="en-US" sz="4000" dirty="0"/>
          </a:p>
        </p:txBody>
      </p:sp>
    </p:spTree>
    <p:extLst>
      <p:ext uri="{BB962C8B-B14F-4D97-AF65-F5344CB8AC3E}">
        <p14:creationId xmlns:p14="http://schemas.microsoft.com/office/powerpoint/2010/main" val="4236913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Object 2"/>
          <p:cNvGraphicFramePr>
            <a:graphicFrameLocks noChangeAspect="1"/>
          </p:cNvGraphicFramePr>
          <p:nvPr/>
        </p:nvGraphicFramePr>
        <p:xfrm>
          <a:off x="2270125" y="952501"/>
          <a:ext cx="6965950" cy="5457825"/>
        </p:xfrm>
        <a:graphic>
          <a:graphicData uri="http://schemas.openxmlformats.org/presentationml/2006/ole">
            <mc:AlternateContent xmlns:mc="http://schemas.openxmlformats.org/markup-compatibility/2006">
              <mc:Choice xmlns:v="urn:schemas-microsoft-com:vml" Requires="v">
                <p:oleObj spid="_x0000_s1042" name="Photo Editor Photo" r:id="rId3" imgW="17228571" imgH="13495238" progId="MSPhotoEd.3">
                  <p:embed/>
                </p:oleObj>
              </mc:Choice>
              <mc:Fallback>
                <p:oleObj name="Photo Editor Photo" r:id="rId3" imgW="17228571" imgH="13495238"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952501"/>
                        <a:ext cx="6965950"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595" name="Text Box 3"/>
          <p:cNvSpPr txBox="1">
            <a:spLocks noChangeArrowheads="1"/>
          </p:cNvSpPr>
          <p:nvPr/>
        </p:nvSpPr>
        <p:spPr bwMode="auto">
          <a:xfrm>
            <a:off x="1752601" y="284163"/>
            <a:ext cx="66424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00"/>
                </a:solidFill>
                <a:latin typeface="Arial Black" panose="020B0A04020102020204" pitchFamily="34" charset="0"/>
              </a:rPr>
              <a:t>The Drainage Basin as a Flow System </a:t>
            </a:r>
            <a:br>
              <a:rPr lang="en-US" altLang="en-US" sz="2400">
                <a:solidFill>
                  <a:srgbClr val="000000"/>
                </a:solidFill>
                <a:latin typeface="Arial Black" panose="020B0A04020102020204" pitchFamily="34" charset="0"/>
              </a:rPr>
            </a:br>
            <a:r>
              <a:rPr lang="en-US" altLang="en-US" sz="1400">
                <a:solidFill>
                  <a:srgbClr val="000000"/>
                </a:solidFill>
              </a:rPr>
              <a:t>(From Jones 1997)</a:t>
            </a:r>
          </a:p>
        </p:txBody>
      </p:sp>
      <p:sp>
        <p:nvSpPr>
          <p:cNvPr id="110596" name="Rectangle 4"/>
          <p:cNvSpPr>
            <a:spLocks noChangeArrowheads="1"/>
          </p:cNvSpPr>
          <p:nvPr/>
        </p:nvSpPr>
        <p:spPr bwMode="auto">
          <a:xfrm>
            <a:off x="6594476" y="1438275"/>
            <a:ext cx="3365601"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spcBef>
                <a:spcPct val="50000"/>
              </a:spcBef>
              <a:buClr>
                <a:srgbClr val="3333CC"/>
              </a:buClr>
              <a:buFont typeface="Wingdings" panose="05000000000000000000" pitchFamily="2" charset="2"/>
              <a:buNone/>
            </a:pPr>
            <a:r>
              <a:rPr lang="en-US" altLang="en-US" sz="1600" b="1" i="1">
                <a:solidFill>
                  <a:srgbClr val="3333CC"/>
                </a:solidFill>
              </a:rPr>
              <a:t>Runoff = Inputs – Outputs </a:t>
            </a:r>
            <a:r>
              <a:rPr lang="en-US" altLang="en-US" sz="1600" b="1" i="1">
                <a:solidFill>
                  <a:srgbClr val="3333CC"/>
                </a:solidFill>
                <a:sym typeface="Symbol" panose="05050102010706020507" pitchFamily="18" charset="2"/>
              </a:rPr>
              <a:t> Storage</a:t>
            </a:r>
          </a:p>
        </p:txBody>
      </p:sp>
    </p:spTree>
    <p:extLst>
      <p:ext uri="{BB962C8B-B14F-4D97-AF65-F5344CB8AC3E}">
        <p14:creationId xmlns:p14="http://schemas.microsoft.com/office/powerpoint/2010/main" val="1425989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0629" y="760614"/>
            <a:ext cx="7772400" cy="1143000"/>
          </a:xfrm>
        </p:spPr>
        <p:txBody>
          <a:bodyPr>
            <a:noAutofit/>
          </a:bodyPr>
          <a:lstStyle/>
          <a:p>
            <a:pPr eaLnBrk="1" hangingPunct="1"/>
            <a:r>
              <a:rPr lang="en-US" altLang="en-US" sz="4800" dirty="0" smtClean="0"/>
              <a:t>Water Balance</a:t>
            </a:r>
            <a:br>
              <a:rPr lang="en-US" altLang="en-US" sz="4800" dirty="0" smtClean="0"/>
            </a:br>
            <a:r>
              <a:rPr lang="en-US" altLang="en-US" sz="4800" dirty="0" smtClean="0"/>
              <a:t/>
            </a:r>
            <a:br>
              <a:rPr lang="en-US" altLang="en-US" sz="4800" dirty="0" smtClean="0"/>
            </a:br>
            <a:r>
              <a:rPr lang="en-US" altLang="en-US" sz="3200" dirty="0"/>
              <a:t>Inputs – Outputs = Change in Storage</a:t>
            </a:r>
          </a:p>
        </p:txBody>
      </p:sp>
      <p:sp>
        <p:nvSpPr>
          <p:cNvPr id="9" name="AutoShape 7"/>
          <p:cNvSpPr>
            <a:spLocks noChangeArrowheads="1"/>
          </p:cNvSpPr>
          <p:nvPr/>
        </p:nvSpPr>
        <p:spPr bwMode="auto">
          <a:xfrm rot="5400000">
            <a:off x="3486846" y="4781550"/>
            <a:ext cx="1714500" cy="2057400"/>
          </a:xfrm>
          <a:prstGeom prst="rightArrow">
            <a:avLst>
              <a:gd name="adj1" fmla="val 50000"/>
              <a:gd name="adj2" fmla="val 25000"/>
            </a:avLst>
          </a:prstGeom>
          <a:solidFill>
            <a:srgbClr val="FFFF00"/>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600" b="0" i="0" u="none" strike="noStrike" kern="0" cap="none" spc="0" normalizeH="0" baseline="0" noProof="0" smtClean="0">
              <a:ln>
                <a:noFill/>
              </a:ln>
              <a:solidFill>
                <a:srgbClr val="FF0000"/>
              </a:solidFill>
              <a:effectLst/>
              <a:uLnTx/>
              <a:uFillTx/>
              <a:latin typeface="Verdana" panose="020B0604030504040204" pitchFamily="34" charset="0"/>
            </a:endParaRPr>
          </a:p>
        </p:txBody>
      </p:sp>
      <p:sp>
        <p:nvSpPr>
          <p:cNvPr id="10" name="Rectangle 3"/>
          <p:cNvSpPr>
            <a:spLocks noChangeArrowheads="1"/>
          </p:cNvSpPr>
          <p:nvPr/>
        </p:nvSpPr>
        <p:spPr bwMode="auto">
          <a:xfrm>
            <a:off x="2934396" y="3219450"/>
            <a:ext cx="2590800" cy="1576388"/>
          </a:xfrm>
          <a:prstGeom prst="rect">
            <a:avLst/>
          </a:prstGeom>
          <a:solidFill>
            <a:srgbClr val="3366FF"/>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FF"/>
              </a:solidFill>
              <a:effectLst/>
              <a:uLnTx/>
              <a:uFillTx/>
              <a:latin typeface="Times New Roman" panose="02020603050405020304" pitchFamily="18" charset="0"/>
            </a:endParaRPr>
          </a:p>
        </p:txBody>
      </p:sp>
      <p:sp>
        <p:nvSpPr>
          <p:cNvPr id="11" name="Text Box 4"/>
          <p:cNvSpPr txBox="1">
            <a:spLocks noChangeArrowheads="1"/>
          </p:cNvSpPr>
          <p:nvPr/>
        </p:nvSpPr>
        <p:spPr bwMode="auto">
          <a:xfrm>
            <a:off x="3010596" y="3613150"/>
            <a:ext cx="2420938" cy="64135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3600" dirty="0" smtClean="0">
                <a:solidFill>
                  <a:srgbClr val="000066"/>
                </a:solidFill>
                <a:latin typeface="Verdana" panose="020B0604030504040204" pitchFamily="34" charset="0"/>
                <a:sym typeface="Symbol" panose="05050102010706020507" pitchFamily="18" charset="2"/>
              </a:rPr>
              <a:t> Storage</a:t>
            </a:r>
            <a:endParaRPr lang="en-US" altLang="en-US" sz="3600" dirty="0" smtClean="0">
              <a:solidFill>
                <a:srgbClr val="000066"/>
              </a:solidFill>
              <a:latin typeface="Verdana" panose="020B0604030504040204" pitchFamily="34" charset="0"/>
            </a:endParaRPr>
          </a:p>
        </p:txBody>
      </p:sp>
      <p:sp>
        <p:nvSpPr>
          <p:cNvPr id="12" name="AutoShape 5"/>
          <p:cNvSpPr>
            <a:spLocks noChangeArrowheads="1"/>
          </p:cNvSpPr>
          <p:nvPr/>
        </p:nvSpPr>
        <p:spPr bwMode="auto">
          <a:xfrm>
            <a:off x="267396" y="3048000"/>
            <a:ext cx="2590800" cy="2057400"/>
          </a:xfrm>
          <a:prstGeom prst="rightArrow">
            <a:avLst>
              <a:gd name="adj1" fmla="val 50000"/>
              <a:gd name="adj2" fmla="val 31481"/>
            </a:avLst>
          </a:prstGeom>
          <a:solidFill>
            <a:srgbClr val="00FF00"/>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000066"/>
                </a:solidFill>
                <a:effectLst/>
                <a:uLnTx/>
                <a:uFillTx/>
                <a:latin typeface="Verdana" panose="020B0604030504040204" pitchFamily="34" charset="0"/>
              </a:rPr>
              <a:t>Precipitation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000066"/>
                </a:solidFill>
                <a:effectLst/>
                <a:uLnTx/>
                <a:uFillTx/>
                <a:latin typeface="Verdana" panose="020B0604030504040204" pitchFamily="34" charset="0"/>
              </a:rPr>
              <a:t>Runoff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000066"/>
                </a:solidFill>
                <a:effectLst/>
                <a:uLnTx/>
                <a:uFillTx/>
                <a:latin typeface="Verdana" panose="020B0604030504040204" pitchFamily="34" charset="0"/>
              </a:rPr>
              <a:t>Subsurface Flow</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000066"/>
                </a:solidFill>
                <a:effectLst/>
                <a:uLnTx/>
                <a:uFillTx/>
                <a:latin typeface="Verdana" panose="020B0604030504040204" pitchFamily="34" charset="0"/>
              </a:rPr>
              <a:t>Irrigation</a:t>
            </a:r>
          </a:p>
        </p:txBody>
      </p:sp>
      <p:sp>
        <p:nvSpPr>
          <p:cNvPr id="13" name="AutoShape 6"/>
          <p:cNvSpPr>
            <a:spLocks noChangeArrowheads="1"/>
          </p:cNvSpPr>
          <p:nvPr/>
        </p:nvSpPr>
        <p:spPr bwMode="auto">
          <a:xfrm>
            <a:off x="5677596" y="2971800"/>
            <a:ext cx="2590800" cy="2057400"/>
          </a:xfrm>
          <a:prstGeom prst="rightArrow">
            <a:avLst>
              <a:gd name="adj1" fmla="val 50000"/>
              <a:gd name="adj2" fmla="val 31481"/>
            </a:avLst>
          </a:prstGeom>
          <a:solidFill>
            <a:srgbClr val="FFFF00"/>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smtClean="0">
                <a:ln>
                  <a:noFill/>
                </a:ln>
                <a:solidFill>
                  <a:srgbClr val="FF0000"/>
                </a:solidFill>
                <a:effectLst/>
                <a:uLnTx/>
                <a:uFillTx/>
                <a:latin typeface="Verdana" panose="020B0604030504040204" pitchFamily="34" charset="0"/>
              </a:rPr>
              <a:t>Evaporation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FF0000"/>
                </a:solidFill>
                <a:effectLst/>
                <a:uLnTx/>
                <a:uFillTx/>
                <a:latin typeface="Verdana" panose="020B0604030504040204" pitchFamily="34" charset="0"/>
              </a:rPr>
              <a:t>Transpiration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FF0000"/>
                </a:solidFill>
                <a:effectLst/>
                <a:uLnTx/>
                <a:uFillTx/>
                <a:latin typeface="Verdana" panose="020B0604030504040204" pitchFamily="34" charset="0"/>
              </a:rPr>
              <a:t>Runoff</a:t>
            </a:r>
          </a:p>
        </p:txBody>
      </p:sp>
      <p:sp>
        <p:nvSpPr>
          <p:cNvPr id="14" name="Text Box 8"/>
          <p:cNvSpPr txBox="1">
            <a:spLocks noChangeArrowheads="1"/>
          </p:cNvSpPr>
          <p:nvPr/>
        </p:nvSpPr>
        <p:spPr bwMode="auto">
          <a:xfrm rot="5400000">
            <a:off x="3587359" y="5547519"/>
            <a:ext cx="16589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1600" dirty="0" smtClean="0">
                <a:solidFill>
                  <a:srgbClr val="FF0000"/>
                </a:solidFill>
                <a:latin typeface="Verdana" panose="020B0604030504040204" pitchFamily="34" charset="0"/>
              </a:rPr>
              <a:t>Infiltration</a:t>
            </a:r>
          </a:p>
          <a:p>
            <a:pPr algn="ctr" fontAlgn="base">
              <a:spcBef>
                <a:spcPct val="0"/>
              </a:spcBef>
              <a:spcAft>
                <a:spcPct val="0"/>
              </a:spcAft>
            </a:pPr>
            <a:r>
              <a:rPr lang="en-US" altLang="en-US" sz="1600" dirty="0" smtClean="0">
                <a:solidFill>
                  <a:srgbClr val="FF0000"/>
                </a:solidFill>
                <a:latin typeface="Verdana" panose="020B0604030504040204" pitchFamily="34" charset="0"/>
              </a:rPr>
              <a:t>Deep Seepage</a:t>
            </a:r>
          </a:p>
        </p:txBody>
      </p:sp>
      <p:sp>
        <p:nvSpPr>
          <p:cNvPr id="2" name="Rectangle 1"/>
          <p:cNvSpPr/>
          <p:nvPr/>
        </p:nvSpPr>
        <p:spPr>
          <a:xfrm>
            <a:off x="8192196" y="4601293"/>
            <a:ext cx="6096000" cy="2066207"/>
          </a:xfrm>
          <a:prstGeom prst="rect">
            <a:avLst/>
          </a:prstGeom>
        </p:spPr>
        <p:txBody>
          <a:bodyPr>
            <a:spAutoFit/>
          </a:bodyPr>
          <a:lstStyle/>
          <a:p>
            <a:pPr marL="228600" lvl="0" indent="-228600">
              <a:lnSpc>
                <a:spcPct val="90000"/>
              </a:lnSpc>
              <a:spcBef>
                <a:spcPts val="1000"/>
              </a:spcBef>
              <a:buFont typeface="Arial" panose="020B0604020202020204" pitchFamily="34" charset="0"/>
              <a:buChar char="•"/>
            </a:pPr>
            <a:r>
              <a:rPr lang="en-US" altLang="en-US" sz="2800" dirty="0">
                <a:solidFill>
                  <a:prstClr val="black"/>
                </a:solidFill>
              </a:rPr>
              <a:t>Water Budget Volumes</a:t>
            </a:r>
          </a:p>
          <a:p>
            <a:pPr marL="685800" lvl="1" indent="-228600">
              <a:lnSpc>
                <a:spcPct val="90000"/>
              </a:lnSpc>
              <a:spcBef>
                <a:spcPts val="500"/>
              </a:spcBef>
              <a:buFont typeface="Arial" panose="020B0604020202020204" pitchFamily="34" charset="0"/>
              <a:buChar char="•"/>
            </a:pPr>
            <a:r>
              <a:rPr lang="en-US" altLang="en-US" sz="2400" dirty="0">
                <a:solidFill>
                  <a:prstClr val="black"/>
                </a:solidFill>
              </a:rPr>
              <a:t>Ft</a:t>
            </a:r>
            <a:r>
              <a:rPr lang="en-US" altLang="en-US" sz="2400" baseline="30000" dirty="0">
                <a:solidFill>
                  <a:prstClr val="black"/>
                </a:solidFill>
              </a:rPr>
              <a:t>3</a:t>
            </a:r>
            <a:r>
              <a:rPr lang="en-US" altLang="en-US" sz="2400" dirty="0">
                <a:solidFill>
                  <a:prstClr val="black"/>
                </a:solidFill>
              </a:rPr>
              <a:t> (m</a:t>
            </a:r>
            <a:r>
              <a:rPr lang="en-US" altLang="en-US" sz="2400" baseline="30000" dirty="0">
                <a:solidFill>
                  <a:prstClr val="black"/>
                </a:solidFill>
              </a:rPr>
              <a:t>3</a:t>
            </a:r>
            <a:r>
              <a:rPr lang="en-US" altLang="en-US" sz="2400" dirty="0">
                <a:solidFill>
                  <a:prstClr val="black"/>
                </a:solidFill>
              </a:rPr>
              <a:t>)</a:t>
            </a:r>
          </a:p>
          <a:p>
            <a:pPr marL="685800" lvl="1" indent="-228600">
              <a:lnSpc>
                <a:spcPct val="90000"/>
              </a:lnSpc>
              <a:spcBef>
                <a:spcPts val="500"/>
              </a:spcBef>
              <a:buFont typeface="Arial" panose="020B0604020202020204" pitchFamily="34" charset="0"/>
              <a:buChar char="•"/>
            </a:pPr>
            <a:r>
              <a:rPr lang="en-US" altLang="en-US" sz="2400" dirty="0">
                <a:solidFill>
                  <a:prstClr val="black"/>
                </a:solidFill>
              </a:rPr>
              <a:t>Gal (L)</a:t>
            </a:r>
          </a:p>
          <a:p>
            <a:pPr marL="685800" lvl="1" indent="-228600">
              <a:lnSpc>
                <a:spcPct val="90000"/>
              </a:lnSpc>
              <a:spcBef>
                <a:spcPts val="500"/>
              </a:spcBef>
              <a:buFont typeface="Arial" panose="020B0604020202020204" pitchFamily="34" charset="0"/>
              <a:buChar char="•"/>
            </a:pPr>
            <a:r>
              <a:rPr lang="en-US" altLang="en-US" sz="2400" dirty="0">
                <a:solidFill>
                  <a:prstClr val="black"/>
                </a:solidFill>
              </a:rPr>
              <a:t>Acre-feet (ac-</a:t>
            </a:r>
            <a:r>
              <a:rPr lang="en-US" altLang="en-US" sz="2400" dirty="0" err="1">
                <a:solidFill>
                  <a:prstClr val="black"/>
                </a:solidFill>
              </a:rPr>
              <a:t>ft</a:t>
            </a:r>
            <a:r>
              <a:rPr lang="en-US" altLang="en-US" sz="2400" dirty="0">
                <a:solidFill>
                  <a:prstClr val="black"/>
                </a:solidFill>
              </a:rPr>
              <a:t>)</a:t>
            </a:r>
          </a:p>
          <a:p>
            <a:pPr marL="685800" lvl="1" indent="-228600">
              <a:lnSpc>
                <a:spcPct val="90000"/>
              </a:lnSpc>
              <a:spcBef>
                <a:spcPts val="500"/>
              </a:spcBef>
              <a:buFont typeface="Arial" panose="020B0604020202020204" pitchFamily="34" charset="0"/>
              <a:buChar char="•"/>
            </a:pPr>
            <a:r>
              <a:rPr lang="en-US" altLang="en-US" sz="2400" dirty="0">
                <a:solidFill>
                  <a:prstClr val="black"/>
                </a:solidFill>
              </a:rPr>
              <a:t>Inches (cm) over an area</a:t>
            </a:r>
          </a:p>
        </p:txBody>
      </p:sp>
    </p:spTree>
    <p:extLst>
      <p:ext uri="{BB962C8B-B14F-4D97-AF65-F5344CB8AC3E}">
        <p14:creationId xmlns:p14="http://schemas.microsoft.com/office/powerpoint/2010/main" val="2069875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
      <a:dk1>
        <a:srgbClr val="808080"/>
      </a:dk1>
      <a:lt1>
        <a:srgbClr val="0000FF"/>
      </a:lt1>
      <a:dk2>
        <a:srgbClr val="000000"/>
      </a:dk2>
      <a:lt2>
        <a:srgbClr val="00FF00"/>
      </a:lt2>
      <a:accent1>
        <a:srgbClr val="FFFF00"/>
      </a:accent1>
      <a:accent2>
        <a:srgbClr val="FF0000"/>
      </a:accent2>
      <a:accent3>
        <a:srgbClr val="AAAAAA"/>
      </a:accent3>
      <a:accent4>
        <a:srgbClr val="0000DA"/>
      </a:accent4>
      <a:accent5>
        <a:srgbClr val="FFFFAA"/>
      </a:accent5>
      <a:accent6>
        <a:srgbClr val="E70000"/>
      </a:accent6>
      <a:hlink>
        <a:srgbClr val="FF9900"/>
      </a:hlink>
      <a:folHlink>
        <a:srgbClr val="9900CC"/>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
      <a:dk1>
        <a:srgbClr val="808080"/>
      </a:dk1>
      <a:lt1>
        <a:srgbClr val="0000FF"/>
      </a:lt1>
      <a:dk2>
        <a:srgbClr val="000000"/>
      </a:dk2>
      <a:lt2>
        <a:srgbClr val="00FF00"/>
      </a:lt2>
      <a:accent1>
        <a:srgbClr val="FFFF00"/>
      </a:accent1>
      <a:accent2>
        <a:srgbClr val="FF0000"/>
      </a:accent2>
      <a:accent3>
        <a:srgbClr val="AAAAAA"/>
      </a:accent3>
      <a:accent4>
        <a:srgbClr val="0000DA"/>
      </a:accent4>
      <a:accent5>
        <a:srgbClr val="FFFFAA"/>
      </a:accent5>
      <a:accent6>
        <a:srgbClr val="E70000"/>
      </a:accent6>
      <a:hlink>
        <a:srgbClr val="FF9900"/>
      </a:hlink>
      <a:folHlink>
        <a:srgbClr val="9900CC"/>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3125</TotalTime>
  <Words>1205</Words>
  <Application>Microsoft Office PowerPoint</Application>
  <PresentationFormat>Widescreen</PresentationFormat>
  <Paragraphs>209</Paragraphs>
  <Slides>42</Slides>
  <Notes>2</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2</vt:i4>
      </vt:variant>
      <vt:variant>
        <vt:lpstr>Slide Titles</vt:lpstr>
      </vt:variant>
      <vt:variant>
        <vt:i4>42</vt:i4>
      </vt:variant>
    </vt:vector>
  </HeadingPairs>
  <TitlesOfParts>
    <vt:vector size="57" baseType="lpstr">
      <vt:lpstr>Arial</vt:lpstr>
      <vt:lpstr>Arial Black</vt:lpstr>
      <vt:lpstr>Calibri</vt:lpstr>
      <vt:lpstr>Calibri Light</vt:lpstr>
      <vt:lpstr>Garamond</vt:lpstr>
      <vt:lpstr>Symbol</vt:lpstr>
      <vt:lpstr>Times New Roman</vt:lpstr>
      <vt:lpstr>Verdana</vt:lpstr>
      <vt:lpstr>Wingdings</vt:lpstr>
      <vt:lpstr>Office Theme</vt:lpstr>
      <vt:lpstr>Default Design</vt:lpstr>
      <vt:lpstr>1_Default Design</vt:lpstr>
      <vt:lpstr>2_Default Design</vt:lpstr>
      <vt:lpstr>Photo Editor Photo</vt:lpstr>
      <vt:lpstr>Chart</vt:lpstr>
      <vt:lpstr>Hydrologic Cycle and Precipitation</vt:lpstr>
      <vt:lpstr>Lecture Goals</vt:lpstr>
      <vt:lpstr>What are the components of the hydrologic cycle?</vt:lpstr>
      <vt:lpstr>Hydrologic Cycle</vt:lpstr>
      <vt:lpstr>Hydrologic Measurements</vt:lpstr>
      <vt:lpstr>Hydrologic Data</vt:lpstr>
      <vt:lpstr>Hydrologic Data Analysis</vt:lpstr>
      <vt:lpstr>PowerPoint Presentation</vt:lpstr>
      <vt:lpstr>Water Balance  Inputs – Outputs = Change in Storage</vt:lpstr>
      <vt:lpstr>Example</vt:lpstr>
      <vt:lpstr>Solution</vt:lpstr>
      <vt:lpstr>Precipitation</vt:lpstr>
      <vt:lpstr>What is precipitation?</vt:lpstr>
      <vt:lpstr>Precipitation</vt:lpstr>
      <vt:lpstr>How does precipitation form?</vt:lpstr>
      <vt:lpstr>Mechanisms for air lifting</vt:lpstr>
      <vt:lpstr>Condensation</vt:lpstr>
      <vt:lpstr>Precipitation formation</vt:lpstr>
      <vt:lpstr>Rain</vt:lpstr>
      <vt:lpstr>PowerPoint Presentation</vt:lpstr>
      <vt:lpstr>Precipitation Variation</vt:lpstr>
      <vt:lpstr>Global Rainfall</vt:lpstr>
      <vt:lpstr>PowerPoint Presentation</vt:lpstr>
      <vt:lpstr>PowerPoint Presentation</vt:lpstr>
      <vt:lpstr>PowerPoint Presentation</vt:lpstr>
      <vt:lpstr>PowerPoint Presentation</vt:lpstr>
      <vt:lpstr>How is precipitation measured?</vt:lpstr>
      <vt:lpstr>Precipitation Measurement</vt:lpstr>
      <vt:lpstr>Cumulative Rainfall</vt:lpstr>
      <vt:lpstr>Arithmetic Mean Method</vt:lpstr>
      <vt:lpstr>Thiessen polygon method</vt:lpstr>
      <vt:lpstr>PowerPoint Presentation</vt:lpstr>
      <vt:lpstr>Isohyetal method</vt:lpstr>
      <vt:lpstr>NEXRAD</vt:lpstr>
      <vt:lpstr>Precipitation Data Analysis</vt:lpstr>
      <vt:lpstr>Hydrologic Frequency Analysis</vt:lpstr>
      <vt:lpstr>Hydrologic Frequency Analysis</vt:lpstr>
      <vt:lpstr>Return Period</vt:lpstr>
      <vt:lpstr>'1,000-year' flood: Weather hyperbole or hard science?</vt:lpstr>
      <vt:lpstr>Example</vt:lpstr>
      <vt:lpstr>PowerPoint Presentation</vt:lpstr>
      <vt:lpstr>United States Resources</vt:lpstr>
    </vt:vector>
  </TitlesOfParts>
  <Company>Kansas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Hutchinson</dc:creator>
  <cp:lastModifiedBy>Stacy Hutchinson</cp:lastModifiedBy>
  <cp:revision>33</cp:revision>
  <dcterms:created xsi:type="dcterms:W3CDTF">2016-01-06T14:38:07Z</dcterms:created>
  <dcterms:modified xsi:type="dcterms:W3CDTF">2016-10-07T07:09:58Z</dcterms:modified>
</cp:coreProperties>
</file>